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384" r:id="rId3"/>
    <p:sldId id="385" r:id="rId4"/>
    <p:sldId id="386" r:id="rId5"/>
    <p:sldId id="387" r:id="rId6"/>
    <p:sldId id="388" r:id="rId7"/>
    <p:sldId id="389" r:id="rId8"/>
    <p:sldId id="390" r:id="rId9"/>
    <p:sldId id="391" r:id="rId10"/>
    <p:sldId id="392" r:id="rId11"/>
    <p:sldId id="393" r:id="rId12"/>
    <p:sldId id="394" r:id="rId13"/>
    <p:sldId id="395" r:id="rId14"/>
    <p:sldId id="396" r:id="rId15"/>
    <p:sldId id="397" r:id="rId16"/>
    <p:sldId id="398" r:id="rId17"/>
    <p:sldId id="399" r:id="rId18"/>
    <p:sldId id="400" r:id="rId19"/>
    <p:sldId id="401" r:id="rId20"/>
    <p:sldId id="402" r:id="rId21"/>
    <p:sldId id="403" r:id="rId22"/>
    <p:sldId id="404" r:id="rId23"/>
    <p:sldId id="405" r:id="rId24"/>
    <p:sldId id="406" r:id="rId25"/>
    <p:sldId id="407" r:id="rId26"/>
    <p:sldId id="408" r:id="rId27"/>
    <p:sldId id="409" r:id="rId28"/>
    <p:sldId id="410" r:id="rId29"/>
    <p:sldId id="411" r:id="rId30"/>
    <p:sldId id="412" r:id="rId31"/>
    <p:sldId id="413" r:id="rId32"/>
    <p:sldId id="414" r:id="rId33"/>
    <p:sldId id="415" r:id="rId34"/>
    <p:sldId id="416" r:id="rId35"/>
    <p:sldId id="417" r:id="rId36"/>
    <p:sldId id="418" r:id="rId37"/>
    <p:sldId id="41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384"/>
            <p14:sldId id="385"/>
            <p14:sldId id="386"/>
            <p14:sldId id="387"/>
            <p14:sldId id="388"/>
            <p14:sldId id="389"/>
            <p14:sldId id="390"/>
            <p14:sldId id="391"/>
            <p14:sldId id="392"/>
            <p14:sldId id="393"/>
            <p14:sldId id="394"/>
            <p14:sldId id="395"/>
            <p14:sldId id="396"/>
            <p14:sldId id="397"/>
            <p14:sldId id="398"/>
            <p14:sldId id="399"/>
            <p14:sldId id="400"/>
            <p14:sldId id="401"/>
            <p14:sldId id="402"/>
            <p14:sldId id="403"/>
            <p14:sldId id="404"/>
            <p14:sldId id="405"/>
            <p14:sldId id="406"/>
            <p14:sldId id="407"/>
            <p14:sldId id="408"/>
            <p14:sldId id="409"/>
            <p14:sldId id="410"/>
            <p14:sldId id="411"/>
            <p14:sldId id="412"/>
            <p14:sldId id="413"/>
            <p14:sldId id="414"/>
            <p14:sldId id="415"/>
            <p14:sldId id="416"/>
            <p14:sldId id="417"/>
            <p14:sldId id="418"/>
            <p14:sldId id="41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41" autoAdjust="0"/>
    <p:restoredTop sz="91697" autoAdjust="0"/>
  </p:normalViewPr>
  <p:slideViewPr>
    <p:cSldViewPr>
      <p:cViewPr varScale="1">
        <p:scale>
          <a:sx n="68" d="100"/>
          <a:sy n="68" d="100"/>
        </p:scale>
        <p:origin x="1143" y="5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11/22/2022</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11/22/2022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11/22/2022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11/22/2022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11/22/2022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11/22/2022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11/22/2022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11/22/2022</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11/22/2022</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11/22/2022</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11/22/2022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11/22/2022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11/22/2022</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(Lecture </a:t>
            </a:r>
            <a:r>
              <a:rPr lang="en-US" dirty="0" smtClean="0"/>
              <a:t>22)</a:t>
            </a:r>
            <a:r>
              <a:rPr lang="en-US" dirty="0" smtClean="0"/>
              <a:t>	</a:t>
            </a:r>
            <a:endParaRPr lang="en-US" dirty="0"/>
          </a:p>
        </p:txBody>
      </p:sp>
      <p:sp>
        <p:nvSpPr>
          <p:cNvPr id="3" name="副标题 2"/>
          <p:cNvSpPr>
            <a:spLocks noGrp="1"/>
          </p:cNvSpPr>
          <p:nvPr>
            <p:ph type="subTitle" idx="1"/>
          </p:nvPr>
        </p:nvSpPr>
        <p:spPr/>
        <p:txBody>
          <a:bodyPr/>
          <a:lstStyle/>
          <a:p>
            <a:r>
              <a:rPr lang="en-US" dirty="0"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a:bodyPr>
          <a:lstStyle/>
          <a:p>
            <a:r>
              <a:rPr lang="en-US" dirty="0" smtClean="0"/>
              <a:t>The corollary follows since the </a:t>
            </a:r>
            <a:r>
              <a:rPr lang="en-US" dirty="0" err="1" smtClean="0"/>
              <a:t>hamiltonian</a:t>
            </a:r>
            <a:r>
              <a:rPr lang="en-US" dirty="0" smtClean="0"/>
              <a:t> is uniquely determined by the ground state density.</a:t>
            </a:r>
          </a:p>
          <a:p>
            <a:r>
              <a:rPr lang="en-US" dirty="0" smtClean="0"/>
              <a:t>Then, in principle, the </a:t>
            </a:r>
            <a:r>
              <a:rPr lang="en-US" dirty="0" err="1" smtClean="0"/>
              <a:t>wavefunction</a:t>
            </a:r>
            <a:r>
              <a:rPr lang="en-US" dirty="0" smtClean="0"/>
              <a:t> of any state is determined by solving the Schrodinger equation with this </a:t>
            </a:r>
            <a:r>
              <a:rPr lang="en-US" dirty="0" err="1" smtClean="0"/>
              <a:t>hamiltonian</a:t>
            </a:r>
            <a:r>
              <a:rPr lang="en-US" dirty="0" smtClean="0"/>
              <a:t>. </a:t>
            </a:r>
          </a:p>
          <a:p>
            <a:r>
              <a:rPr lang="en-US" dirty="0" smtClean="0"/>
              <a:t>Among all the solutions which are consistent with the given density, the unique ground state </a:t>
            </a:r>
            <a:r>
              <a:rPr lang="en-US" dirty="0" err="1" smtClean="0"/>
              <a:t>wavefunction</a:t>
            </a:r>
            <a:r>
              <a:rPr lang="en-US" dirty="0" smtClean="0"/>
              <a:t> is the one that has the lowest energy.</a:t>
            </a:r>
            <a:endParaRPr lang="en-US" dirty="0"/>
          </a:p>
        </p:txBody>
      </p:sp>
    </p:spTree>
    <p:extLst>
      <p:ext uri="{BB962C8B-B14F-4D97-AF65-F5344CB8AC3E}">
        <p14:creationId xmlns:p14="http://schemas.microsoft.com/office/powerpoint/2010/main" val="4076897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Despite the appeal of this result, it is clear from the reasoning that no prescription has been given to solve the problem. </a:t>
            </a:r>
          </a:p>
          <a:p>
            <a:r>
              <a:rPr lang="en-US" dirty="0" smtClean="0"/>
              <a:t>Since all that was proved is that n0(r) uniquely determines Vext(r), we are still left with the problem of solving the many body problem in the presence of Vext(r).</a:t>
            </a:r>
          </a:p>
          <a:p>
            <a:endParaRPr lang="en-US" dirty="0"/>
          </a:p>
        </p:txBody>
      </p:sp>
    </p:spTree>
    <p:extLst>
      <p:ext uri="{BB962C8B-B14F-4D97-AF65-F5344CB8AC3E}">
        <p14:creationId xmlns:p14="http://schemas.microsoft.com/office/powerpoint/2010/main" val="329129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For example, for electrons in materials, the external potential is the Coulomb potential due to the nuclei.</a:t>
            </a:r>
          </a:p>
          <a:p>
            <a:r>
              <a:rPr lang="en-US" dirty="0" smtClean="0"/>
              <a:t>The theorem only requires that the electron density uniquely determines the positions and types of nuclei.</a:t>
            </a:r>
          </a:p>
          <a:p>
            <a:r>
              <a:rPr lang="en-US" dirty="0" smtClean="0"/>
              <a:t>At this level, we have gained nothing!</a:t>
            </a:r>
          </a:p>
          <a:p>
            <a:r>
              <a:rPr lang="en-US" dirty="0" smtClean="0"/>
              <a:t>We are still facing the original problem of many interacting electrons moving in the potential due to the nuclei!</a:t>
            </a:r>
            <a:endParaRPr lang="en-US" dirty="0"/>
          </a:p>
        </p:txBody>
      </p:sp>
    </p:spTree>
    <p:extLst>
      <p:ext uri="{BB962C8B-B14F-4D97-AF65-F5344CB8AC3E}">
        <p14:creationId xmlns:p14="http://schemas.microsoft.com/office/powerpoint/2010/main" val="195215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Proof of Theorem II</a:t>
            </a:r>
            <a:endParaRPr lang="en-US" dirty="0"/>
          </a:p>
        </p:txBody>
      </p:sp>
      <p:sp>
        <p:nvSpPr>
          <p:cNvPr id="3" name="内容占位符 2"/>
          <p:cNvSpPr>
            <a:spLocks noGrp="1"/>
          </p:cNvSpPr>
          <p:nvPr>
            <p:ph idx="1"/>
          </p:nvPr>
        </p:nvSpPr>
        <p:spPr/>
        <p:txBody>
          <a:bodyPr/>
          <a:lstStyle/>
          <a:p>
            <a:r>
              <a:rPr lang="en-US" dirty="0" smtClean="0"/>
              <a:t>The second theorem is just as easily proven!</a:t>
            </a:r>
          </a:p>
          <a:p>
            <a:pPr lvl="1"/>
            <a:r>
              <a:rPr lang="en-US" dirty="0" smtClean="0"/>
              <a:t>Once one has carefully defined the meaning of a functional of the density and restricted the space of densities.</a:t>
            </a:r>
          </a:p>
          <a:p>
            <a:r>
              <a:rPr lang="en-US" dirty="0" smtClean="0"/>
              <a:t>The original proof of H-K is restricted to densities n(r) that are ground state densities of electron </a:t>
            </a:r>
            <a:r>
              <a:rPr lang="en-US" dirty="0" err="1" smtClean="0"/>
              <a:t>hamiltonian</a:t>
            </a:r>
            <a:r>
              <a:rPr lang="en-US" dirty="0" smtClean="0"/>
              <a:t> with same external potential Vext. </a:t>
            </a:r>
          </a:p>
          <a:p>
            <a:endParaRPr lang="en-US" dirty="0"/>
          </a:p>
        </p:txBody>
      </p:sp>
    </p:spTree>
    <p:extLst>
      <p:ext uri="{BB962C8B-B14F-4D97-AF65-F5344CB8AC3E}">
        <p14:creationId xmlns:p14="http://schemas.microsoft.com/office/powerpoint/2010/main" val="697221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fontScale="92500" lnSpcReduction="20000"/>
              </a:bodyPr>
              <a:lstStyle/>
              <a:p>
                <a:r>
                  <a:rPr lang="en-US" dirty="0" smtClean="0"/>
                  <a:t>This defines a space of possible densities within which we can construct </a:t>
                </a:r>
                <a:r>
                  <a:rPr lang="en-US" dirty="0" err="1" smtClean="0"/>
                  <a:t>functionals</a:t>
                </a:r>
                <a:r>
                  <a:rPr lang="en-US" dirty="0" smtClean="0"/>
                  <a:t> of the density. </a:t>
                </a:r>
              </a:p>
              <a:p>
                <a:r>
                  <a:rPr lang="en-US" dirty="0" smtClean="0"/>
                  <a:t>Since all properties such as the kinetic energy, etc., are uniquely determined if n(r) is specified, then each such property can be viewed as a functional of n(r), including the total energy function:</a:t>
                </a:r>
              </a:p>
              <a:p>
                <a:r>
                  <a:rPr lang="en-US" dirty="0" smtClean="0"/>
                  <a:t>E</a:t>
                </a:r>
                <a:r>
                  <a:rPr lang="en-US" altLang="zh-CN" dirty="0" smtClean="0"/>
                  <a:t>[n] = T[n] + </a:t>
                </a:r>
                <a:r>
                  <a:rPr lang="en-US" altLang="zh-CN" dirty="0" err="1" smtClean="0"/>
                  <a:t>Eint</a:t>
                </a:r>
                <a:r>
                  <a:rPr lang="en-US" altLang="zh-CN" dirty="0" smtClean="0"/>
                  <a:t>[n] + </a:t>
                </a:r>
                <a14:m>
                  <m:oMath xmlns:m="http://schemas.openxmlformats.org/officeDocument/2006/math">
                    <m:nary>
                      <m:naryPr>
                        <m:limLoc m:val="undOvr"/>
                        <m:subHide m:val="on"/>
                        <m:supHide m:val="on"/>
                        <m:ctrlPr>
                          <a:rPr lang="en-US" altLang="zh-CN" i="1" smtClean="0">
                            <a:latin typeface="Cambria Math" panose="02040503050406030204" pitchFamily="18" charset="0"/>
                          </a:rPr>
                        </m:ctrlPr>
                      </m:naryPr>
                      <m:sub/>
                      <m:sup/>
                      <m:e>
                        <m:r>
                          <a:rPr lang="en-US" altLang="zh-CN" b="0" i="1" smtClean="0">
                            <a:latin typeface="Cambria Math"/>
                          </a:rPr>
                          <m:t>𝑑</m:t>
                        </m:r>
                        <m:r>
                          <a:rPr lang="en-US" altLang="zh-CN" b="0" i="1" baseline="30000" smtClean="0">
                            <a:latin typeface="Cambria Math"/>
                          </a:rPr>
                          <m:t>3</m:t>
                        </m:r>
                        <m:r>
                          <a:rPr lang="en-US" altLang="zh-CN" b="0" i="1" smtClean="0">
                            <a:latin typeface="Cambria Math"/>
                          </a:rPr>
                          <m:t>𝑟𝑉</m:t>
                        </m:r>
                        <m:r>
                          <a:rPr lang="en-US" altLang="zh-CN" b="0" i="1" baseline="-25000" smtClean="0">
                            <a:latin typeface="Cambria Math"/>
                          </a:rPr>
                          <m:t>𝑒𝑥𝑡</m:t>
                        </m:r>
                        <m:d>
                          <m:dPr>
                            <m:ctrlPr>
                              <a:rPr lang="en-US" altLang="zh-CN" b="0" i="1" smtClean="0">
                                <a:latin typeface="Cambria Math" panose="02040503050406030204" pitchFamily="18" charset="0"/>
                              </a:rPr>
                            </m:ctrlPr>
                          </m:dPr>
                          <m:e>
                            <m:r>
                              <a:rPr lang="en-US" altLang="zh-CN" b="1" i="1" smtClean="0">
                                <a:latin typeface="Cambria Math"/>
                              </a:rPr>
                              <m:t>𝒓</m:t>
                            </m:r>
                          </m:e>
                        </m:d>
                        <m:r>
                          <a:rPr lang="en-US" altLang="zh-CN" b="0" i="1" smtClean="0">
                            <a:latin typeface="Cambria Math"/>
                          </a:rPr>
                          <m:t>𝑛</m:t>
                        </m:r>
                        <m:r>
                          <a:rPr lang="en-US" altLang="zh-CN" b="0" i="1" smtClean="0">
                            <a:latin typeface="Cambria Math"/>
                          </a:rPr>
                          <m:t>(</m:t>
                        </m:r>
                        <m:r>
                          <a:rPr lang="en-US" altLang="zh-CN" b="1" i="1" smtClean="0">
                            <a:latin typeface="Cambria Math"/>
                          </a:rPr>
                          <m:t>𝒓</m:t>
                        </m:r>
                        <m:r>
                          <a:rPr lang="en-US" altLang="zh-CN" b="0" i="1" smtClean="0">
                            <a:latin typeface="Cambria Math"/>
                          </a:rPr>
                          <m:t>)</m:t>
                        </m:r>
                      </m:e>
                    </m:nary>
                  </m:oMath>
                </a14:m>
                <a:r>
                  <a:rPr lang="en-US" dirty="0" smtClean="0"/>
                  <a:t>+E</a:t>
                </a:r>
                <a:r>
                  <a:rPr lang="en-US" baseline="-25000" dirty="0" smtClean="0"/>
                  <a:t>ii</a:t>
                </a:r>
                <a:r>
                  <a:rPr lang="en-US" altLang="zh-CN" dirty="0" smtClean="0"/>
                  <a:t>=FHK[n</a:t>
                </a:r>
                <a:r>
                  <a:rPr lang="en-US" altLang="zh-CN" dirty="0"/>
                  <a:t>] </a:t>
                </a:r>
                <a:r>
                  <a:rPr lang="en-US" altLang="zh-CN" dirty="0" smtClean="0"/>
                  <a:t>+ </a:t>
                </a:r>
                <a14:m>
                  <m:oMath xmlns:m="http://schemas.openxmlformats.org/officeDocument/2006/math">
                    <m:nary>
                      <m:naryPr>
                        <m:limLoc m:val="undOvr"/>
                        <m:subHide m:val="on"/>
                        <m:supHide m:val="on"/>
                        <m:ctrlPr>
                          <a:rPr lang="en-US" altLang="zh-CN" i="1">
                            <a:latin typeface="Cambria Math" panose="02040503050406030204" pitchFamily="18" charset="0"/>
                          </a:rPr>
                        </m:ctrlPr>
                      </m:naryPr>
                      <m:sub/>
                      <m:sup/>
                      <m:e>
                        <m:r>
                          <a:rPr lang="en-US" altLang="zh-CN" i="1">
                            <a:latin typeface="Cambria Math"/>
                          </a:rPr>
                          <m:t>𝑑</m:t>
                        </m:r>
                        <m:r>
                          <a:rPr lang="en-US" altLang="zh-CN" i="1" baseline="30000">
                            <a:latin typeface="Cambria Math"/>
                          </a:rPr>
                          <m:t>3</m:t>
                        </m:r>
                        <m:r>
                          <a:rPr lang="en-US" altLang="zh-CN" i="1">
                            <a:latin typeface="Cambria Math"/>
                          </a:rPr>
                          <m:t>𝑟𝑉</m:t>
                        </m:r>
                        <m:r>
                          <a:rPr lang="en-US" altLang="zh-CN" i="1" baseline="-25000">
                            <a:latin typeface="Cambria Math"/>
                          </a:rPr>
                          <m:t>𝑒𝑥𝑡</m:t>
                        </m:r>
                        <m:d>
                          <m:dPr>
                            <m:ctrlPr>
                              <a:rPr lang="en-US" altLang="zh-CN" i="1">
                                <a:latin typeface="Cambria Math" panose="02040503050406030204" pitchFamily="18" charset="0"/>
                              </a:rPr>
                            </m:ctrlPr>
                          </m:dPr>
                          <m:e>
                            <m:r>
                              <a:rPr lang="en-US" altLang="zh-CN" b="1" i="1">
                                <a:latin typeface="Cambria Math"/>
                              </a:rPr>
                              <m:t>𝒓</m:t>
                            </m:r>
                          </m:e>
                        </m:d>
                        <m:r>
                          <a:rPr lang="en-US" altLang="zh-CN" i="1">
                            <a:latin typeface="Cambria Math"/>
                          </a:rPr>
                          <m:t>𝑛</m:t>
                        </m:r>
                        <m:r>
                          <a:rPr lang="en-US" altLang="zh-CN" i="1">
                            <a:latin typeface="Cambria Math"/>
                          </a:rPr>
                          <m:t>(</m:t>
                        </m:r>
                        <m:r>
                          <a:rPr lang="en-US" altLang="zh-CN" b="1" i="1">
                            <a:latin typeface="Cambria Math"/>
                          </a:rPr>
                          <m:t>𝒓</m:t>
                        </m:r>
                        <m:r>
                          <a:rPr lang="en-US" altLang="zh-CN" i="1">
                            <a:latin typeface="Cambria Math"/>
                          </a:rPr>
                          <m:t>)</m:t>
                        </m:r>
                      </m:e>
                    </m:nary>
                  </m:oMath>
                </a14:m>
                <a:r>
                  <a:rPr lang="en-US" dirty="0"/>
                  <a:t>+</a:t>
                </a:r>
                <a:r>
                  <a:rPr lang="en-US" dirty="0" smtClean="0"/>
                  <a:t>E</a:t>
                </a:r>
                <a:r>
                  <a:rPr lang="en-US" baseline="-25000" dirty="0" smtClean="0"/>
                  <a:t>ii</a:t>
                </a:r>
              </a:p>
              <a:p>
                <a:pPr marL="0" indent="0">
                  <a:buNone/>
                </a:pPr>
                <a:endParaRPr lang="en-US" baseline="-25000" dirty="0"/>
              </a:p>
              <a:p>
                <a:endParaRPr lang="en-US" baseline="-25000"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481" t="-3504" r="-4148"/>
                </a:stretch>
              </a:blipFill>
            </p:spPr>
            <p:txBody>
              <a:bodyPr/>
              <a:lstStyle/>
              <a:p>
                <a:r>
                  <a:rPr lang="en-US">
                    <a:noFill/>
                  </a:rPr>
                  <a:t> </a:t>
                </a:r>
              </a:p>
            </p:txBody>
          </p:sp>
        </mc:Fallback>
      </mc:AlternateContent>
    </p:spTree>
    <p:extLst>
      <p:ext uri="{BB962C8B-B14F-4D97-AF65-F5344CB8AC3E}">
        <p14:creationId xmlns:p14="http://schemas.microsoft.com/office/powerpoint/2010/main" val="2246168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err="1" smtClean="0"/>
              <a:t>E</a:t>
            </a:r>
            <a:r>
              <a:rPr lang="en-US" baseline="-25000" dirty="0" err="1" smtClean="0"/>
              <a:t>ii</a:t>
            </a:r>
            <a:r>
              <a:rPr lang="en-US" dirty="0" smtClean="0"/>
              <a:t> is the interaction energy of the nuclei. The functional FHK[n] includes all internal energies, which must be universal by construction since the kinetic energy and interaction energy of the particles are </a:t>
            </a:r>
            <a:r>
              <a:rPr lang="en-US" dirty="0" err="1" smtClean="0"/>
              <a:t>functionals</a:t>
            </a:r>
            <a:r>
              <a:rPr lang="en-US" dirty="0" smtClean="0"/>
              <a:t> only of the density.</a:t>
            </a:r>
          </a:p>
          <a:p>
            <a:r>
              <a:rPr lang="en-US" dirty="0" smtClean="0"/>
              <a:t>Now consider a system with the ground state density n(1) (r) corresponding to external potential Vext(r). </a:t>
            </a:r>
          </a:p>
          <a:p>
            <a:r>
              <a:rPr lang="en-US" dirty="0" smtClean="0"/>
              <a:t>Following the discussion above, the HK functional is equal to the expectation value of the </a:t>
            </a:r>
            <a:r>
              <a:rPr lang="en-US" dirty="0" err="1" smtClean="0"/>
              <a:t>hamiltonian</a:t>
            </a:r>
            <a:r>
              <a:rPr lang="en-US" dirty="0" smtClean="0"/>
              <a:t> in the unique ground state, which has the wave function </a:t>
            </a:r>
            <a:r>
              <a:rPr lang="el-GR" dirty="0"/>
              <a:t>Ψ</a:t>
            </a:r>
            <a:r>
              <a:rPr lang="en-US" dirty="0"/>
              <a:t>(1</a:t>
            </a:r>
            <a:r>
              <a:rPr lang="en-US" dirty="0" smtClean="0"/>
              <a:t>), E(1) = EHK[n(1)] = &lt;</a:t>
            </a:r>
            <a:r>
              <a:rPr lang="el-GR" dirty="0"/>
              <a:t> Ψ</a:t>
            </a:r>
            <a:r>
              <a:rPr lang="en-US" dirty="0"/>
              <a:t>(1</a:t>
            </a:r>
            <a:r>
              <a:rPr lang="en-US" dirty="0" smtClean="0"/>
              <a:t>)|H(1)|</a:t>
            </a:r>
            <a:r>
              <a:rPr lang="el-GR" dirty="0"/>
              <a:t> Ψ</a:t>
            </a:r>
            <a:r>
              <a:rPr lang="en-US" dirty="0"/>
              <a:t>(1</a:t>
            </a:r>
            <a:r>
              <a:rPr lang="en-US" dirty="0" smtClean="0"/>
              <a:t>)&gt;</a:t>
            </a:r>
            <a:endParaRPr lang="en-US" dirty="0"/>
          </a:p>
        </p:txBody>
      </p:sp>
    </p:spTree>
    <p:extLst>
      <p:ext uri="{BB962C8B-B14F-4D97-AF65-F5344CB8AC3E}">
        <p14:creationId xmlns:p14="http://schemas.microsoft.com/office/powerpoint/2010/main" val="945055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Now consider a different density, n2(r), which corresponds to a different </a:t>
            </a:r>
            <a:r>
              <a:rPr lang="en-US" dirty="0" err="1" smtClean="0"/>
              <a:t>wavefunction</a:t>
            </a:r>
            <a:r>
              <a:rPr lang="en-US" dirty="0" smtClean="0"/>
              <a:t> </a:t>
            </a:r>
            <a:r>
              <a:rPr lang="el-GR" dirty="0"/>
              <a:t>Ψ</a:t>
            </a:r>
            <a:r>
              <a:rPr lang="en-US" dirty="0" smtClean="0"/>
              <a:t>(2). It follows immediately that the energy E(2) of this state is greater E(1), since</a:t>
            </a:r>
          </a:p>
          <a:p>
            <a:r>
              <a:rPr lang="en-US" dirty="0" smtClean="0"/>
              <a:t>E(1) = &lt;</a:t>
            </a:r>
            <a:r>
              <a:rPr lang="el-GR" dirty="0" smtClean="0"/>
              <a:t> </a:t>
            </a:r>
            <a:r>
              <a:rPr lang="el-GR" dirty="0"/>
              <a:t>Ψ</a:t>
            </a:r>
            <a:r>
              <a:rPr lang="en-US" dirty="0"/>
              <a:t>(1)|H(1)|</a:t>
            </a:r>
            <a:r>
              <a:rPr lang="el-GR" dirty="0"/>
              <a:t> Ψ</a:t>
            </a:r>
            <a:r>
              <a:rPr lang="en-US" dirty="0"/>
              <a:t>(1</a:t>
            </a:r>
            <a:r>
              <a:rPr lang="en-US" dirty="0" smtClean="0"/>
              <a:t>)&gt;  &lt;  &lt;</a:t>
            </a:r>
            <a:r>
              <a:rPr lang="el-GR" dirty="0" smtClean="0"/>
              <a:t>Ψ</a:t>
            </a:r>
            <a:r>
              <a:rPr lang="en-US" dirty="0" smtClean="0"/>
              <a:t>(2)|</a:t>
            </a:r>
            <a:r>
              <a:rPr lang="en-US" dirty="0"/>
              <a:t>H(1)|</a:t>
            </a:r>
            <a:r>
              <a:rPr lang="el-GR" dirty="0"/>
              <a:t> Ψ</a:t>
            </a:r>
            <a:r>
              <a:rPr lang="en-US" dirty="0" smtClean="0"/>
              <a:t>(2)&gt;  = E(2).</a:t>
            </a:r>
          </a:p>
          <a:p>
            <a:r>
              <a:rPr lang="en-US" dirty="0" smtClean="0"/>
              <a:t>Thus the energy in terms of the HK functional evaluated for the correct ground state density n0 is indeed lower than the value of this expression for any other density n(r). </a:t>
            </a:r>
            <a:endParaRPr lang="en-US" dirty="0"/>
          </a:p>
          <a:p>
            <a:endParaRPr lang="en-US" dirty="0"/>
          </a:p>
          <a:p>
            <a:endParaRPr lang="en-US" dirty="0"/>
          </a:p>
        </p:txBody>
      </p:sp>
    </p:spTree>
    <p:extLst>
      <p:ext uri="{BB962C8B-B14F-4D97-AF65-F5344CB8AC3E}">
        <p14:creationId xmlns:p14="http://schemas.microsoft.com/office/powerpoint/2010/main" val="1589654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lnSpcReduction="10000"/>
          </a:bodyPr>
          <a:lstStyle/>
          <a:p>
            <a:r>
              <a:rPr lang="en-US" dirty="0" smtClean="0"/>
              <a:t>It follows that if the functional FHK[n] was known, then minimizing the total energy of the system, with respect to variations in the density function n(r), one would find the exact ground state density and energy.</a:t>
            </a:r>
          </a:p>
          <a:p>
            <a:r>
              <a:rPr lang="en-US" dirty="0" smtClean="0"/>
              <a:t>This establishes Corollary II. </a:t>
            </a:r>
          </a:p>
          <a:p>
            <a:r>
              <a:rPr lang="en-US" dirty="0" smtClean="0"/>
              <a:t>The functional only determines the ground state properties; it doesn’t provide any guidance concerning excited states.</a:t>
            </a:r>
            <a:endParaRPr lang="en-US" dirty="0"/>
          </a:p>
        </p:txBody>
      </p:sp>
    </p:spTree>
    <p:extLst>
      <p:ext uri="{BB962C8B-B14F-4D97-AF65-F5344CB8AC3E}">
        <p14:creationId xmlns:p14="http://schemas.microsoft.com/office/powerpoint/2010/main" val="767847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Constrained search formulation of density functional theory</a:t>
            </a:r>
            <a:endParaRPr lang="en-US" dirty="0"/>
          </a:p>
        </p:txBody>
      </p:sp>
      <p:sp>
        <p:nvSpPr>
          <p:cNvPr id="3" name="内容占位符 2"/>
          <p:cNvSpPr>
            <a:spLocks noGrp="1"/>
          </p:cNvSpPr>
          <p:nvPr>
            <p:ph idx="1"/>
          </p:nvPr>
        </p:nvSpPr>
        <p:spPr/>
        <p:txBody>
          <a:bodyPr>
            <a:normAutofit fontScale="92500"/>
          </a:bodyPr>
          <a:lstStyle/>
          <a:p>
            <a:r>
              <a:rPr lang="en-US" dirty="0" smtClean="0"/>
              <a:t>An alternative definition of a functional due to Levy and </a:t>
            </a:r>
            <a:r>
              <a:rPr lang="en-US" dirty="0" err="1" smtClean="0"/>
              <a:t>Lieb</a:t>
            </a:r>
            <a:r>
              <a:rPr lang="en-US" dirty="0" smtClean="0"/>
              <a:t> is very instructive</a:t>
            </a:r>
          </a:p>
          <a:p>
            <a:pPr lvl="1"/>
            <a:r>
              <a:rPr lang="en-US" dirty="0" smtClean="0"/>
              <a:t>Extends the range of definition of the functional in a way that is formally more tractable and clarifies its physical meaning;</a:t>
            </a:r>
          </a:p>
          <a:p>
            <a:pPr lvl="1"/>
            <a:r>
              <a:rPr lang="en-US" dirty="0" smtClean="0"/>
              <a:t>Provides an in-principle way to determine the exact functional;</a:t>
            </a:r>
          </a:p>
          <a:p>
            <a:pPr lvl="1"/>
            <a:r>
              <a:rPr lang="en-US" dirty="0" smtClean="0"/>
              <a:t>Leads to the same ground state density and energy at the minimum as in the </a:t>
            </a:r>
            <a:r>
              <a:rPr lang="en-US" dirty="0" err="1" smtClean="0"/>
              <a:t>Hohenberg</a:t>
            </a:r>
            <a:r>
              <a:rPr lang="en-US" dirty="0" smtClean="0"/>
              <a:t>-Kohn analysis, and also applies for degenerate ground states.</a:t>
            </a:r>
            <a:endParaRPr lang="en-US" dirty="0"/>
          </a:p>
        </p:txBody>
      </p:sp>
    </p:spTree>
    <p:extLst>
      <p:ext uri="{BB962C8B-B14F-4D97-AF65-F5344CB8AC3E}">
        <p14:creationId xmlns:p14="http://schemas.microsoft.com/office/powerpoint/2010/main" val="30517253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The idea of Levy and </a:t>
            </a:r>
            <a:r>
              <a:rPr lang="en-US" dirty="0" err="1" smtClean="0"/>
              <a:t>Lieb</a:t>
            </a:r>
            <a:r>
              <a:rPr lang="en-US" dirty="0" smtClean="0"/>
              <a:t> (LL) is to define a two step minimization procedure beginning with the usual general expression for the energy in terms of the many-body wave function </a:t>
            </a:r>
            <a:r>
              <a:rPr lang="el-GR" dirty="0" smtClean="0"/>
              <a:t>Ψ</a:t>
            </a:r>
            <a:r>
              <a:rPr lang="en-US" dirty="0" smtClean="0"/>
              <a:t>. </a:t>
            </a:r>
          </a:p>
          <a:p>
            <a:r>
              <a:rPr lang="en-US" dirty="0" smtClean="0"/>
              <a:t>The ground state can be found by minimizing the energy with respect to all the variables in </a:t>
            </a:r>
            <a:r>
              <a:rPr lang="el-GR" dirty="0" smtClean="0"/>
              <a:t>Ψ</a:t>
            </a:r>
            <a:r>
              <a:rPr lang="en-US" dirty="0" smtClean="0"/>
              <a:t>.</a:t>
            </a:r>
            <a:endParaRPr lang="en-US" dirty="0"/>
          </a:p>
        </p:txBody>
      </p:sp>
    </p:spTree>
    <p:extLst>
      <p:ext uri="{BB962C8B-B14F-4D97-AF65-F5344CB8AC3E}">
        <p14:creationId xmlns:p14="http://schemas.microsoft.com/office/powerpoint/2010/main" val="5708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The </a:t>
            </a:r>
            <a:r>
              <a:rPr lang="en-US" dirty="0" err="1" smtClean="0"/>
              <a:t>Hohenberg</a:t>
            </a:r>
            <a:r>
              <a:rPr lang="en-US" dirty="0" smtClean="0"/>
              <a:t>-Kohn Theorems</a:t>
            </a:r>
            <a:endParaRPr lang="en-US" dirty="0"/>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fontScale="92500" lnSpcReduction="10000"/>
              </a:bodyPr>
              <a:lstStyle/>
              <a:p>
                <a:r>
                  <a:rPr lang="en-US" dirty="0" smtClean="0"/>
                  <a:t>The approach of </a:t>
                </a:r>
                <a:r>
                  <a:rPr lang="en-US" dirty="0" err="1" smtClean="0"/>
                  <a:t>Hohenberg</a:t>
                </a:r>
                <a:r>
                  <a:rPr lang="en-US" dirty="0" smtClean="0"/>
                  <a:t> and Kohn is to formulate DFT as an exact theory of many body systems. </a:t>
                </a:r>
              </a:p>
              <a:p>
                <a:r>
                  <a:rPr lang="en-US" dirty="0" smtClean="0"/>
                  <a:t>The formulation applies to any system of interacting particles in an external potential </a:t>
                </a:r>
                <a:r>
                  <a:rPr lang="en-US" dirty="0" err="1" smtClean="0"/>
                  <a:t>V</a:t>
                </a:r>
                <a:r>
                  <a:rPr lang="en-US" baseline="-25000" dirty="0" err="1" smtClean="0"/>
                  <a:t>ext</a:t>
                </a:r>
                <a:r>
                  <a:rPr lang="en-US" dirty="0" smtClean="0"/>
                  <a:t>(R), including any problem of electrons and fixed nuclei, where the </a:t>
                </a:r>
                <a:r>
                  <a:rPr lang="en-US" dirty="0"/>
                  <a:t>H</a:t>
                </a:r>
                <a:r>
                  <a:rPr lang="en-US" dirty="0" smtClean="0"/>
                  <a:t>amiltonian can be written: </a:t>
                </a:r>
              </a:p>
              <a:p>
                <a:r>
                  <a:rPr lang="en-US" dirty="0" smtClean="0"/>
                  <a:t>H = -</a:t>
                </a:r>
                <a14:m>
                  <m:oMath xmlns:m="http://schemas.openxmlformats.org/officeDocument/2006/math">
                    <m:r>
                      <a:rPr lang="en-US" i="1" smtClean="0">
                        <a:latin typeface="Cambria Math"/>
                      </a:rPr>
                      <m:t>ħ</m:t>
                    </m:r>
                    <m:r>
                      <a:rPr lang="en-US" b="0" i="1" baseline="30000" smtClean="0">
                        <a:latin typeface="Cambria Math"/>
                      </a:rPr>
                      <m:t>2</m:t>
                    </m:r>
                    <m:r>
                      <a:rPr lang="en-US" b="0" i="1" smtClean="0">
                        <a:latin typeface="Cambria Math"/>
                      </a:rPr>
                      <m:t>/2</m:t>
                    </m:r>
                    <m:r>
                      <a:rPr lang="en-US" b="0" i="1" smtClean="0">
                        <a:latin typeface="Cambria Math"/>
                      </a:rPr>
                      <m:t>𝑚𝑒</m:t>
                    </m:r>
                    <m:nary>
                      <m:naryPr>
                        <m:chr m:val="∑"/>
                        <m:supHide m:val="on"/>
                        <m:ctrlPr>
                          <a:rPr lang="en-US" b="0" i="1" smtClean="0">
                            <a:latin typeface="Cambria Math" panose="02040503050406030204" pitchFamily="18" charset="0"/>
                          </a:rPr>
                        </m:ctrlPr>
                      </m:naryPr>
                      <m:sub>
                        <m:r>
                          <m:rPr>
                            <m:brk m:alnAt="7"/>
                          </m:rPr>
                          <a:rPr lang="en-US" b="0" i="1" smtClean="0">
                            <a:latin typeface="Cambria Math"/>
                          </a:rPr>
                          <m:t>𝑖</m:t>
                        </m:r>
                      </m:sub>
                      <m:sup/>
                      <m:e>
                        <m:sSubSup>
                          <m:sSubSupPr>
                            <m:ctrlPr>
                              <a:rPr lang="en-US" b="0" i="1" smtClean="0">
                                <a:latin typeface="Cambria Math" panose="02040503050406030204" pitchFamily="18" charset="0"/>
                                <a:ea typeface="Cambria Math"/>
                              </a:rPr>
                            </m:ctrlPr>
                          </m:sSubSupPr>
                          <m:e>
                            <m:r>
                              <a:rPr lang="en-US" i="1">
                                <a:latin typeface="Cambria Math"/>
                                <a:ea typeface="Cambria Math"/>
                              </a:rPr>
                              <m:t>𝛻</m:t>
                            </m:r>
                            <m:r>
                              <a:rPr lang="en-US" b="0" i="1" baseline="-25000" smtClean="0">
                                <a:latin typeface="Cambria Math"/>
                                <a:ea typeface="Cambria Math"/>
                              </a:rPr>
                              <m:t>𝑖</m:t>
                            </m:r>
                          </m:e>
                          <m:sub/>
                          <m:sup>
                            <m:r>
                              <a:rPr lang="en-US" b="0" i="1" smtClean="0">
                                <a:latin typeface="Cambria Math"/>
                                <a:ea typeface="Cambria Math"/>
                              </a:rPr>
                              <m:t>2</m:t>
                            </m:r>
                          </m:sup>
                        </m:sSubSup>
                      </m:e>
                    </m:nary>
                  </m:oMath>
                </a14:m>
                <a:r>
                  <a:rPr lang="en-US" dirty="0" smtClean="0"/>
                  <a:t>+</a:t>
                </a:r>
                <a14:m>
                  <m:oMath xmlns:m="http://schemas.openxmlformats.org/officeDocument/2006/math">
                    <m:nary>
                      <m:naryPr>
                        <m:chr m:val="∑"/>
                        <m:supHide m:val="on"/>
                        <m:ctrlPr>
                          <a:rPr lang="en-US" i="1">
                            <a:latin typeface="Cambria Math" panose="02040503050406030204" pitchFamily="18" charset="0"/>
                          </a:rPr>
                        </m:ctrlPr>
                      </m:naryPr>
                      <m:sub>
                        <m:r>
                          <m:rPr>
                            <m:brk m:alnAt="7"/>
                          </m:rPr>
                          <a:rPr lang="en-US" i="1">
                            <a:latin typeface="Cambria Math"/>
                          </a:rPr>
                          <m:t>𝑖</m:t>
                        </m:r>
                      </m:sub>
                      <m:sup/>
                      <m:e>
                        <m:r>
                          <a:rPr lang="en-US" b="0" i="1" smtClean="0">
                            <a:latin typeface="Cambria Math"/>
                          </a:rPr>
                          <m:t>𝑉</m:t>
                        </m:r>
                        <m:r>
                          <a:rPr lang="en-US" b="0" i="1" baseline="-25000" smtClean="0">
                            <a:latin typeface="Cambria Math"/>
                          </a:rPr>
                          <m:t>𝑒𝑥𝑡</m:t>
                        </m:r>
                        <m:r>
                          <a:rPr lang="en-US" b="0" i="1" smtClean="0">
                            <a:latin typeface="Cambria Math"/>
                          </a:rPr>
                          <m:t>(</m:t>
                        </m:r>
                        <m:r>
                          <a:rPr lang="en-US" b="0" i="1" smtClean="0">
                            <a:latin typeface="Cambria Math"/>
                          </a:rPr>
                          <m:t>𝑟𝑖</m:t>
                        </m:r>
                        <m:r>
                          <a:rPr lang="en-US" b="0" i="1" smtClean="0">
                            <a:latin typeface="Cambria Math"/>
                          </a:rPr>
                          <m:t>)</m:t>
                        </m:r>
                      </m:e>
                    </m:nary>
                  </m:oMath>
                </a14:m>
                <a:r>
                  <a:rPr lang="en-US" dirty="0" smtClean="0"/>
                  <a:t>+1/2</a:t>
                </a:r>
                <a14:m>
                  <m:oMath xmlns:m="http://schemas.openxmlformats.org/officeDocument/2006/math">
                    <m:nary>
                      <m:naryPr>
                        <m:chr m:val="∑"/>
                        <m:supHide m:val="on"/>
                        <m:ctrlPr>
                          <a:rPr lang="en-US" i="1" smtClean="0">
                            <a:latin typeface="Cambria Math" panose="02040503050406030204" pitchFamily="18" charset="0"/>
                          </a:rPr>
                        </m:ctrlPr>
                      </m:naryPr>
                      <m:sub>
                        <m:r>
                          <m:rPr>
                            <m:brk m:alnAt="7"/>
                          </m:rPr>
                          <a:rPr lang="en-US" i="1">
                            <a:latin typeface="Cambria Math"/>
                          </a:rPr>
                          <m:t>𝑖</m:t>
                        </m:r>
                        <m:r>
                          <a:rPr lang="en-US" i="1" smtClean="0">
                            <a:latin typeface="Cambria Math"/>
                            <a:ea typeface="Cambria Math"/>
                          </a:rPr>
                          <m:t>≠</m:t>
                        </m:r>
                        <m:r>
                          <a:rPr lang="en-US" b="0" i="1" smtClean="0">
                            <a:latin typeface="Cambria Math"/>
                            <a:ea typeface="Cambria Math"/>
                          </a:rPr>
                          <m:t>𝑗</m:t>
                        </m:r>
                      </m:sub>
                      <m:sup/>
                      <m:e>
                        <m:r>
                          <a:rPr lang="en-US" b="0" i="1" smtClean="0">
                            <a:latin typeface="Cambria Math"/>
                          </a:rPr>
                          <m:t>𝑒</m:t>
                        </m:r>
                        <m:r>
                          <a:rPr lang="en-US" b="0" i="1" baseline="30000" smtClean="0">
                            <a:latin typeface="Cambria Math"/>
                          </a:rPr>
                          <m:t>2</m:t>
                        </m:r>
                        <m:r>
                          <a:rPr lang="en-US" b="0" i="1" smtClean="0">
                            <a:latin typeface="Cambria Math"/>
                          </a:rPr>
                          <m:t>/|</m:t>
                        </m:r>
                        <m:r>
                          <a:rPr lang="en-US" b="1" i="1" smtClean="0">
                            <a:latin typeface="Cambria Math"/>
                          </a:rPr>
                          <m:t>𝒓</m:t>
                        </m:r>
                        <m:r>
                          <a:rPr lang="en-US" b="0" i="1" baseline="-25000" smtClean="0">
                            <a:latin typeface="Cambria Math"/>
                          </a:rPr>
                          <m:t>𝑖</m:t>
                        </m:r>
                        <m:r>
                          <a:rPr lang="en-US" b="0" i="1" smtClean="0">
                            <a:latin typeface="Cambria Math"/>
                          </a:rPr>
                          <m:t>−</m:t>
                        </m:r>
                        <m:r>
                          <a:rPr lang="en-US" b="1" i="1" smtClean="0">
                            <a:latin typeface="Cambria Math"/>
                          </a:rPr>
                          <m:t>𝒓</m:t>
                        </m:r>
                        <m:r>
                          <a:rPr lang="en-US" b="0" i="1" baseline="-25000" smtClean="0">
                            <a:latin typeface="Cambria Math"/>
                          </a:rPr>
                          <m:t>𝑗</m:t>
                        </m:r>
                        <m:r>
                          <a:rPr lang="en-US" b="0" i="1" smtClean="0">
                            <a:latin typeface="Cambria Math"/>
                          </a:rPr>
                          <m:t>|</m:t>
                        </m:r>
                      </m:e>
                    </m:nary>
                  </m:oMath>
                </a14:m>
                <a:endParaRPr 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481" t="-2695" b="-1482"/>
                </a:stretch>
              </a:blipFill>
            </p:spPr>
            <p:txBody>
              <a:bodyPr/>
              <a:lstStyle/>
              <a:p>
                <a:r>
                  <a:rPr lang="en-US">
                    <a:noFill/>
                  </a:rPr>
                  <a:t> </a:t>
                </a:r>
              </a:p>
            </p:txBody>
          </p:sp>
        </mc:Fallback>
      </mc:AlternateContent>
    </p:spTree>
    <p:extLst>
      <p:ext uri="{BB962C8B-B14F-4D97-AF65-F5344CB8AC3E}">
        <p14:creationId xmlns:p14="http://schemas.microsoft.com/office/powerpoint/2010/main" val="2143297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lstStyle/>
              <a:p>
                <a:r>
                  <a:rPr lang="en-US" dirty="0" smtClean="0"/>
                  <a:t>However, suppose one first considers the energy only for the class of many-body </a:t>
                </a:r>
                <a:r>
                  <a:rPr lang="en-US" dirty="0" err="1" smtClean="0"/>
                  <a:t>wavefunctions</a:t>
                </a:r>
                <a:r>
                  <a:rPr lang="en-US" dirty="0" smtClean="0"/>
                  <a:t> </a:t>
                </a:r>
                <a:r>
                  <a:rPr lang="el-GR" dirty="0" smtClean="0"/>
                  <a:t>Ψ</a:t>
                </a:r>
                <a:endParaRPr lang="en-US" dirty="0" smtClean="0"/>
              </a:p>
              <a:p>
                <a:pPr lvl="1"/>
                <a:r>
                  <a:rPr lang="en-US" dirty="0" smtClean="0"/>
                  <a:t>That can have the same density n(r).</a:t>
                </a:r>
              </a:p>
              <a:p>
                <a:r>
                  <a:rPr lang="en-US" dirty="0" smtClean="0"/>
                  <a:t>For any </a:t>
                </a:r>
                <a:r>
                  <a:rPr lang="en-US" dirty="0" err="1" smtClean="0"/>
                  <a:t>wavefunction</a:t>
                </a:r>
                <a:r>
                  <a:rPr lang="en-US" dirty="0" smtClean="0"/>
                  <a:t>, the total energy can be written</a:t>
                </a:r>
              </a:p>
              <a:p>
                <a:r>
                  <a:rPr lang="en-US" dirty="0" smtClean="0"/>
                  <a:t>E= &lt;</a:t>
                </a:r>
                <a:r>
                  <a:rPr lang="el-GR" dirty="0"/>
                  <a:t> </a:t>
                </a:r>
                <a:r>
                  <a:rPr lang="el-GR" dirty="0" smtClean="0"/>
                  <a:t>Ψ</a:t>
                </a:r>
                <a:r>
                  <a:rPr lang="en-US" dirty="0" smtClean="0"/>
                  <a:t>|T|</a:t>
                </a:r>
                <a:r>
                  <a:rPr lang="el-GR" dirty="0"/>
                  <a:t> </a:t>
                </a:r>
                <a:r>
                  <a:rPr lang="el-GR" dirty="0" smtClean="0"/>
                  <a:t>Ψ</a:t>
                </a:r>
                <a:r>
                  <a:rPr lang="en-US" dirty="0" smtClean="0"/>
                  <a:t>&gt; +&lt;</a:t>
                </a:r>
                <a:r>
                  <a:rPr lang="el-GR" dirty="0"/>
                  <a:t> </a:t>
                </a:r>
                <a:r>
                  <a:rPr lang="el-GR" dirty="0" smtClean="0"/>
                  <a:t>Ψ</a:t>
                </a:r>
                <a:r>
                  <a:rPr lang="en-US" dirty="0" smtClean="0"/>
                  <a:t>| </a:t>
                </a:r>
                <a:r>
                  <a:rPr lang="en-US" dirty="0" err="1" smtClean="0"/>
                  <a:t>Vint</a:t>
                </a:r>
                <a:r>
                  <a:rPr lang="en-US" dirty="0" smtClean="0"/>
                  <a:t>|</a:t>
                </a:r>
                <a:r>
                  <a:rPr lang="el-GR" dirty="0"/>
                  <a:t> </a:t>
                </a:r>
                <a:r>
                  <a:rPr lang="el-GR" dirty="0" smtClean="0"/>
                  <a:t>Ψ</a:t>
                </a:r>
                <a:r>
                  <a:rPr lang="en-US" dirty="0" smtClean="0"/>
                  <a:t>&gt; + </a:t>
                </a:r>
                <a14:m>
                  <m:oMath xmlns:m="http://schemas.openxmlformats.org/officeDocument/2006/math">
                    <m:nary>
                      <m:naryPr>
                        <m:limLoc m:val="undOvr"/>
                        <m:subHide m:val="on"/>
                        <m:supHide m:val="on"/>
                        <m:ctrlPr>
                          <a:rPr lang="en-US" i="1" smtClean="0">
                            <a:latin typeface="Cambria Math" panose="02040503050406030204" pitchFamily="18" charset="0"/>
                          </a:rPr>
                        </m:ctrlPr>
                      </m:naryPr>
                      <m:sub/>
                      <m:sup/>
                      <m:e>
                        <m:r>
                          <a:rPr lang="en-US" b="0" i="1" smtClean="0">
                            <a:latin typeface="Cambria Math"/>
                          </a:rPr>
                          <m:t>𝑑</m:t>
                        </m:r>
                        <m:r>
                          <a:rPr lang="en-US" b="0" i="1" baseline="30000" smtClean="0">
                            <a:latin typeface="Cambria Math"/>
                          </a:rPr>
                          <m:t>3</m:t>
                        </m:r>
                        <m:r>
                          <a:rPr lang="en-US" b="0" i="1" smtClean="0">
                            <a:latin typeface="Cambria Math"/>
                          </a:rPr>
                          <m:t>𝑟𝑉</m:t>
                        </m:r>
                        <m:r>
                          <a:rPr lang="en-US" b="0" i="1" baseline="-25000" smtClean="0">
                            <a:latin typeface="Cambria Math"/>
                          </a:rPr>
                          <m:t>𝑒𝑥𝑡</m:t>
                        </m:r>
                        <m:d>
                          <m:dPr>
                            <m:ctrlPr>
                              <a:rPr lang="en-US" b="0" i="1" smtClean="0">
                                <a:latin typeface="Cambria Math" panose="02040503050406030204" pitchFamily="18" charset="0"/>
                              </a:rPr>
                            </m:ctrlPr>
                          </m:dPr>
                          <m:e>
                            <m:r>
                              <a:rPr lang="en-US" b="1" i="1" smtClean="0">
                                <a:latin typeface="Cambria Math"/>
                              </a:rPr>
                              <m:t>𝒓</m:t>
                            </m:r>
                          </m:e>
                        </m:d>
                        <m:r>
                          <a:rPr lang="en-US" b="0" i="1" smtClean="0">
                            <a:latin typeface="Cambria Math"/>
                          </a:rPr>
                          <m:t>𝑛</m:t>
                        </m:r>
                        <m:r>
                          <a:rPr lang="en-US" b="0" i="1" smtClean="0">
                            <a:latin typeface="Cambria Math"/>
                          </a:rPr>
                          <m:t>(</m:t>
                        </m:r>
                        <m:r>
                          <a:rPr lang="en-US" b="1" i="1" smtClean="0">
                            <a:latin typeface="Cambria Math"/>
                          </a:rPr>
                          <m:t>𝒓</m:t>
                        </m:r>
                        <m:r>
                          <a:rPr lang="en-US" b="0" i="1" smtClean="0">
                            <a:latin typeface="Cambria Math"/>
                          </a:rPr>
                          <m:t>)</m:t>
                        </m:r>
                      </m:e>
                    </m:nary>
                  </m:oMath>
                </a14:m>
                <a:r>
                  <a:rPr lang="en-US" dirty="0" smtClean="0"/>
                  <a:t>.</a:t>
                </a: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630" t="-1752" r="-1037"/>
                </a:stretch>
              </a:blipFill>
            </p:spPr>
            <p:txBody>
              <a:bodyPr/>
              <a:lstStyle/>
              <a:p>
                <a:r>
                  <a:rPr lang="en-US">
                    <a:noFill/>
                  </a:rPr>
                  <a:t> </a:t>
                </a:r>
              </a:p>
            </p:txBody>
          </p:sp>
        </mc:Fallback>
      </mc:AlternateContent>
    </p:spTree>
    <p:extLst>
      <p:ext uri="{BB962C8B-B14F-4D97-AF65-F5344CB8AC3E}">
        <p14:creationId xmlns:p14="http://schemas.microsoft.com/office/powerpoint/2010/main" val="144745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Autofit/>
              </a:bodyPr>
              <a:lstStyle/>
              <a:p>
                <a:r>
                  <a:rPr lang="en-US" sz="2800" dirty="0" smtClean="0"/>
                  <a:t>If one minimizes the energy over the class of </a:t>
                </a:r>
                <a:r>
                  <a:rPr lang="en-US" sz="2800" dirty="0" err="1" smtClean="0"/>
                  <a:t>wavefunctions</a:t>
                </a:r>
                <a:r>
                  <a:rPr lang="en-US" sz="2800" dirty="0" smtClean="0"/>
                  <a:t> with the same density n(r), then one can define a unique lowest energy for that density:</a:t>
                </a:r>
              </a:p>
              <a:p>
                <a:r>
                  <a:rPr lang="en-US" sz="2800" dirty="0" smtClean="0"/>
                  <a:t>E</a:t>
                </a:r>
                <a:r>
                  <a:rPr lang="en-US" sz="2800" baseline="-25000" dirty="0" smtClean="0"/>
                  <a:t>LL</a:t>
                </a:r>
                <a:r>
                  <a:rPr lang="en-US" sz="2800" dirty="0" smtClean="0"/>
                  <a:t>[n] </a:t>
                </a:r>
                <a:r>
                  <a:rPr lang="en-US" sz="2400" dirty="0" smtClean="0"/>
                  <a:t>=</a:t>
                </a:r>
                <a14:m>
                  <m:oMath xmlns:m="http://schemas.openxmlformats.org/officeDocument/2006/math">
                    <m:func>
                      <m:funcPr>
                        <m:ctrlPr>
                          <a:rPr lang="en-US" sz="2400" i="1" smtClean="0">
                            <a:latin typeface="Cambria Math" panose="02040503050406030204" pitchFamily="18" charset="0"/>
                          </a:rPr>
                        </m:ctrlPr>
                      </m:funcPr>
                      <m:fName>
                        <m:limLow>
                          <m:limLowPr>
                            <m:ctrlPr>
                              <a:rPr lang="en-US" sz="2400" i="1" smtClean="0">
                                <a:latin typeface="Cambria Math" panose="02040503050406030204" pitchFamily="18" charset="0"/>
                              </a:rPr>
                            </m:ctrlPr>
                          </m:limLowPr>
                          <m:e>
                            <m:r>
                              <m:rPr>
                                <m:sty m:val="p"/>
                              </m:rPr>
                              <a:rPr lang="en-US" sz="2400" i="0" smtClean="0">
                                <a:latin typeface="Cambria Math"/>
                              </a:rPr>
                              <m:t>lim</m:t>
                            </m:r>
                          </m:e>
                          <m:lim>
                            <m:r>
                              <m:rPr>
                                <m:sty m:val="p"/>
                              </m:rPr>
                              <a:rPr lang="el-GR" sz="2400" i="1" smtClean="0">
                                <a:latin typeface="Cambria Math"/>
                              </a:rPr>
                              <m:t>Ψ</m:t>
                            </m:r>
                            <m:r>
                              <a:rPr lang="en-US" sz="2400" i="1" smtClean="0">
                                <a:latin typeface="Cambria Math"/>
                              </a:rPr>
                              <m:t>→</m:t>
                            </m:r>
                            <m:r>
                              <a:rPr lang="en-US" sz="2400" b="0" i="1" smtClean="0">
                                <a:latin typeface="Cambria Math"/>
                              </a:rPr>
                              <m:t>𝑛</m:t>
                            </m:r>
                            <m:r>
                              <a:rPr lang="en-US" sz="2400" b="0" i="1" smtClean="0">
                                <a:latin typeface="Cambria Math"/>
                              </a:rPr>
                              <m:t>(</m:t>
                            </m:r>
                            <m:r>
                              <a:rPr lang="en-US" altLang="zh-CN" sz="2400" b="1" i="1" smtClean="0">
                                <a:latin typeface="Cambria Math"/>
                              </a:rPr>
                              <m:t>𝒓</m:t>
                            </m:r>
                            <m:r>
                              <a:rPr lang="en-US" sz="2400" b="0" i="1" smtClean="0">
                                <a:latin typeface="Cambria Math"/>
                              </a:rPr>
                              <m:t>)</m:t>
                            </m:r>
                          </m:lim>
                        </m:limLow>
                      </m:fName>
                      <m:e>
                        <m:d>
                          <m:dPr>
                            <m:begChr m:val="["/>
                            <m:endChr m:val="]"/>
                            <m:ctrlPr>
                              <a:rPr lang="en-US" sz="2400" b="0" i="1" smtClean="0">
                                <a:latin typeface="Cambria Math" panose="02040503050406030204" pitchFamily="18" charset="0"/>
                              </a:rPr>
                            </m:ctrlPr>
                          </m:dPr>
                          <m:e>
                            <m:r>
                              <a:rPr lang="en-US" sz="2400" b="0" i="1" smtClean="0">
                                <a:latin typeface="Cambria Math"/>
                              </a:rPr>
                              <m:t>&lt;</m:t>
                            </m:r>
                            <m:r>
                              <m:rPr>
                                <m:sty m:val="p"/>
                              </m:rPr>
                              <a:rPr lang="el-GR" sz="2400" i="1">
                                <a:latin typeface="Cambria Math"/>
                              </a:rPr>
                              <m:t>Ψ</m:t>
                            </m:r>
                            <m:d>
                              <m:dPr>
                                <m:begChr m:val="|"/>
                                <m:endChr m:val="|"/>
                                <m:ctrlPr>
                                  <a:rPr lang="en-US" sz="2400" b="0" i="1" smtClean="0">
                                    <a:latin typeface="Cambria Math" panose="02040503050406030204" pitchFamily="18" charset="0"/>
                                  </a:rPr>
                                </m:ctrlPr>
                              </m:dPr>
                              <m:e>
                                <m:r>
                                  <a:rPr lang="en-US" sz="2400" b="0" i="1" smtClean="0">
                                    <a:latin typeface="Cambria Math"/>
                                  </a:rPr>
                                  <m:t>𝑇</m:t>
                                </m:r>
                              </m:e>
                            </m:d>
                            <m:r>
                              <m:rPr>
                                <m:sty m:val="p"/>
                              </m:rPr>
                              <a:rPr lang="el-GR" sz="2400" i="1">
                                <a:latin typeface="Cambria Math"/>
                              </a:rPr>
                              <m:t>Ψ</m:t>
                            </m:r>
                            <m:r>
                              <a:rPr lang="en-US" sz="2400" b="0" i="1" smtClean="0">
                                <a:latin typeface="Cambria Math"/>
                              </a:rPr>
                              <m:t>&gt;+</m:t>
                            </m:r>
                            <m:r>
                              <a:rPr lang="en-US" sz="2400" i="1">
                                <a:latin typeface="Cambria Math"/>
                              </a:rPr>
                              <m:t>&lt;</m:t>
                            </m:r>
                            <m:r>
                              <m:rPr>
                                <m:sty m:val="p"/>
                              </m:rPr>
                              <a:rPr lang="el-GR" sz="2400" i="1">
                                <a:latin typeface="Cambria Math"/>
                              </a:rPr>
                              <m:t>Ψ</m:t>
                            </m:r>
                            <m:d>
                              <m:dPr>
                                <m:begChr m:val="|"/>
                                <m:endChr m:val="|"/>
                                <m:ctrlPr>
                                  <a:rPr lang="en-US" sz="2400" i="1">
                                    <a:latin typeface="Cambria Math" panose="02040503050406030204" pitchFamily="18" charset="0"/>
                                  </a:rPr>
                                </m:ctrlPr>
                              </m:dPr>
                              <m:e>
                                <m:r>
                                  <a:rPr lang="en-US" sz="2400" b="0" i="1" smtClean="0">
                                    <a:latin typeface="Cambria Math"/>
                                  </a:rPr>
                                  <m:t>𝑉</m:t>
                                </m:r>
                                <m:r>
                                  <a:rPr lang="en-US" sz="2400" b="0" i="1" baseline="-25000" smtClean="0">
                                    <a:latin typeface="Cambria Math"/>
                                  </a:rPr>
                                  <m:t>𝑖𝑛𝑡</m:t>
                                </m:r>
                              </m:e>
                            </m:d>
                            <m:r>
                              <m:rPr>
                                <m:sty m:val="p"/>
                              </m:rPr>
                              <a:rPr lang="el-GR" sz="2400" i="1">
                                <a:latin typeface="Cambria Math"/>
                              </a:rPr>
                              <m:t>Ψ</m:t>
                            </m:r>
                            <m:r>
                              <a:rPr lang="en-US" sz="2400" i="1">
                                <a:latin typeface="Cambria Math"/>
                              </a:rPr>
                              <m:t>&gt;</m:t>
                            </m:r>
                          </m:e>
                        </m:d>
                        <m:r>
                          <a:rPr lang="en-US" sz="2400" b="0" i="1" smtClean="0">
                            <a:latin typeface="Cambria Math"/>
                          </a:rPr>
                          <m:t>+</m:t>
                        </m:r>
                        <m:nary>
                          <m:naryPr>
                            <m:limLoc m:val="undOvr"/>
                            <m:subHide m:val="on"/>
                            <m:supHide m:val="on"/>
                            <m:ctrlPr>
                              <a:rPr lang="en-US" sz="2400" i="1">
                                <a:latin typeface="Cambria Math" panose="02040503050406030204" pitchFamily="18" charset="0"/>
                              </a:rPr>
                            </m:ctrlPr>
                          </m:naryPr>
                          <m:sub/>
                          <m:sup/>
                          <m:e>
                            <m:r>
                              <a:rPr lang="en-US" sz="2400" i="1">
                                <a:latin typeface="Cambria Math"/>
                              </a:rPr>
                              <m:t>𝑑</m:t>
                            </m:r>
                            <m:r>
                              <a:rPr lang="en-US" sz="2400" i="1" baseline="30000" smtClean="0">
                                <a:latin typeface="Cambria Math"/>
                              </a:rPr>
                              <m:t>3</m:t>
                            </m:r>
                            <m:r>
                              <a:rPr lang="en-US" sz="2400" i="1">
                                <a:latin typeface="Cambria Math"/>
                              </a:rPr>
                              <m:t>𝑟𝑉</m:t>
                            </m:r>
                            <m:r>
                              <a:rPr lang="en-US" sz="2400" i="1" baseline="-25000">
                                <a:latin typeface="Cambria Math"/>
                              </a:rPr>
                              <m:t>𝑒𝑥𝑡</m:t>
                            </m:r>
                            <m:d>
                              <m:dPr>
                                <m:ctrlPr>
                                  <a:rPr lang="en-US" sz="2400" i="1">
                                    <a:latin typeface="Cambria Math" panose="02040503050406030204" pitchFamily="18" charset="0"/>
                                  </a:rPr>
                                </m:ctrlPr>
                              </m:dPr>
                              <m:e>
                                <m:r>
                                  <a:rPr lang="en-US" sz="2400" b="1" i="1">
                                    <a:latin typeface="Cambria Math"/>
                                  </a:rPr>
                                  <m:t>𝒓</m:t>
                                </m:r>
                              </m:e>
                            </m:d>
                            <m:r>
                              <a:rPr lang="en-US" sz="2400" i="1">
                                <a:latin typeface="Cambria Math"/>
                              </a:rPr>
                              <m:t>𝑛</m:t>
                            </m:r>
                            <m:r>
                              <a:rPr lang="en-US" sz="2400" i="1">
                                <a:latin typeface="Cambria Math"/>
                              </a:rPr>
                              <m:t>(</m:t>
                            </m:r>
                            <m:r>
                              <a:rPr lang="en-US" sz="2400" b="1" i="1">
                                <a:latin typeface="Cambria Math"/>
                              </a:rPr>
                              <m:t>𝒓</m:t>
                            </m:r>
                            <m:r>
                              <a:rPr lang="en-US" sz="2400" i="1">
                                <a:latin typeface="Cambria Math"/>
                              </a:rPr>
                              <m:t>)</m:t>
                            </m:r>
                          </m:e>
                        </m:nary>
                        <m:r>
                          <m:rPr>
                            <m:nor/>
                          </m:rPr>
                          <a:rPr lang="en-US" sz="2400" b="0" i="0" smtClean="0">
                            <a:latin typeface="Cambria Math"/>
                          </a:rPr>
                          <m:t>+</m:t>
                        </m:r>
                        <m:r>
                          <m:rPr>
                            <m:nor/>
                          </m:rPr>
                          <a:rPr lang="en-US" sz="2400" b="0" i="0" smtClean="0">
                            <a:latin typeface="Cambria Math"/>
                          </a:rPr>
                          <m:t>EII</m:t>
                        </m:r>
                      </m:e>
                    </m:func>
                    <m:r>
                      <a:rPr lang="en-US" sz="2400" b="0" i="0" smtClean="0">
                        <a:latin typeface="Cambria Math"/>
                      </a:rPr>
                      <m:t>=</m:t>
                    </m:r>
                    <m:r>
                      <m:rPr>
                        <m:sty m:val="p"/>
                      </m:rPr>
                      <a:rPr lang="en-US" sz="2400" b="0" i="0" smtClean="0">
                        <a:latin typeface="Cambria Math"/>
                      </a:rPr>
                      <m:t>Fll</m:t>
                    </m:r>
                    <m:d>
                      <m:dPr>
                        <m:begChr m:val="["/>
                        <m:endChr m:val="]"/>
                        <m:ctrlPr>
                          <a:rPr lang="en-US" sz="2400" b="0" i="1" smtClean="0">
                            <a:latin typeface="Cambria Math" panose="02040503050406030204" pitchFamily="18" charset="0"/>
                          </a:rPr>
                        </m:ctrlPr>
                      </m:dPr>
                      <m:e>
                        <m:r>
                          <m:rPr>
                            <m:sty m:val="p"/>
                          </m:rPr>
                          <a:rPr lang="en-US" sz="2400" b="0" i="0" smtClean="0">
                            <a:latin typeface="Cambria Math"/>
                          </a:rPr>
                          <m:t>n</m:t>
                        </m:r>
                      </m:e>
                    </m:d>
                    <m:r>
                      <a:rPr lang="en-US" sz="2400" i="1">
                        <a:latin typeface="Cambria Math"/>
                      </a:rPr>
                      <m:t>+</m:t>
                    </m:r>
                    <m:nary>
                      <m:naryPr>
                        <m:limLoc m:val="undOvr"/>
                        <m:subHide m:val="on"/>
                        <m:supHide m:val="on"/>
                        <m:ctrlPr>
                          <a:rPr lang="en-US" sz="2400" i="1">
                            <a:latin typeface="Cambria Math" panose="02040503050406030204" pitchFamily="18" charset="0"/>
                          </a:rPr>
                        </m:ctrlPr>
                      </m:naryPr>
                      <m:sub/>
                      <m:sup/>
                      <m:e>
                        <m:r>
                          <a:rPr lang="en-US" sz="2400" i="1">
                            <a:latin typeface="Cambria Math"/>
                          </a:rPr>
                          <m:t>𝑑</m:t>
                        </m:r>
                        <m:r>
                          <a:rPr lang="en-US" sz="2400" i="1" baseline="30000">
                            <a:latin typeface="Cambria Math"/>
                          </a:rPr>
                          <m:t>3</m:t>
                        </m:r>
                        <m:r>
                          <a:rPr lang="en-US" sz="2400" i="1">
                            <a:latin typeface="Cambria Math"/>
                          </a:rPr>
                          <m:t>𝑟𝑉</m:t>
                        </m:r>
                        <m:r>
                          <a:rPr lang="en-US" sz="2400" i="1" baseline="-25000">
                            <a:latin typeface="Cambria Math"/>
                          </a:rPr>
                          <m:t>𝑒𝑥𝑡</m:t>
                        </m:r>
                        <m:d>
                          <m:dPr>
                            <m:ctrlPr>
                              <a:rPr lang="en-US" sz="2400" i="1">
                                <a:latin typeface="Cambria Math" panose="02040503050406030204" pitchFamily="18" charset="0"/>
                              </a:rPr>
                            </m:ctrlPr>
                          </m:dPr>
                          <m:e>
                            <m:r>
                              <a:rPr lang="en-US" sz="2400" b="1" i="1">
                                <a:latin typeface="Cambria Math"/>
                              </a:rPr>
                              <m:t>𝒓</m:t>
                            </m:r>
                          </m:e>
                        </m:d>
                        <m:r>
                          <a:rPr lang="en-US" sz="2400" i="1">
                            <a:latin typeface="Cambria Math"/>
                          </a:rPr>
                          <m:t>𝑛</m:t>
                        </m:r>
                        <m:r>
                          <a:rPr lang="en-US" sz="2400" i="1">
                            <a:latin typeface="Cambria Math"/>
                          </a:rPr>
                          <m:t>(</m:t>
                        </m:r>
                        <m:r>
                          <a:rPr lang="en-US" sz="2400" b="1" i="1">
                            <a:latin typeface="Cambria Math"/>
                          </a:rPr>
                          <m:t>𝒓</m:t>
                        </m:r>
                        <m:r>
                          <a:rPr lang="en-US" sz="2400" i="1">
                            <a:latin typeface="Cambria Math"/>
                          </a:rPr>
                          <m:t>)</m:t>
                        </m:r>
                      </m:e>
                    </m:nary>
                    <m:r>
                      <m:rPr>
                        <m:nor/>
                      </m:rPr>
                      <a:rPr lang="en-US" sz="2400">
                        <a:latin typeface="Cambria Math"/>
                      </a:rPr>
                      <m:t>+</m:t>
                    </m:r>
                    <m:r>
                      <m:rPr>
                        <m:nor/>
                      </m:rPr>
                      <a:rPr lang="en-US" sz="2400">
                        <a:latin typeface="Cambria Math"/>
                      </a:rPr>
                      <m:t>EII</m:t>
                    </m:r>
                  </m:oMath>
                </a14:m>
                <a:endParaRPr lang="en-US" sz="2400" baseline="-25000" dirty="0" smtClean="0"/>
              </a:p>
              <a:p>
                <a:r>
                  <a:rPr lang="en-US" sz="2800" dirty="0" smtClean="0"/>
                  <a:t>E</a:t>
                </a:r>
                <a:r>
                  <a:rPr lang="en-US" sz="2800" baseline="-25000" dirty="0" smtClean="0"/>
                  <a:t>LL</a:t>
                </a:r>
                <a:r>
                  <a:rPr lang="en-US" sz="2800" dirty="0" smtClean="0"/>
                  <a:t> is manifestly a functional of the density and the ground state is found by minimizing E</a:t>
                </a:r>
                <a:r>
                  <a:rPr lang="en-US" sz="2800" baseline="-25000" dirty="0" smtClean="0"/>
                  <a:t>LL</a:t>
                </a:r>
                <a:r>
                  <a:rPr lang="en-US" sz="2800" dirty="0" smtClean="0"/>
                  <a:t>[n].</a:t>
                </a: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259" t="-1213" r="-3259"/>
                </a:stretch>
              </a:blipFill>
            </p:spPr>
            <p:txBody>
              <a:bodyPr/>
              <a:lstStyle/>
              <a:p>
                <a:r>
                  <a:rPr lang="en-US">
                    <a:noFill/>
                  </a:rPr>
                  <a:t> </a:t>
                </a:r>
              </a:p>
            </p:txBody>
          </p:sp>
        </mc:Fallback>
      </mc:AlternateContent>
    </p:spTree>
    <p:extLst>
      <p:ext uri="{BB962C8B-B14F-4D97-AF65-F5344CB8AC3E}">
        <p14:creationId xmlns:p14="http://schemas.microsoft.com/office/powerpoint/2010/main" val="1727671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a:t>It clarifies that: the minimum of the sum of kinetic plus interaction energies for all possible </a:t>
            </a:r>
            <a:r>
              <a:rPr lang="en-US" dirty="0" err="1"/>
              <a:t>wavefunctions</a:t>
            </a:r>
            <a:r>
              <a:rPr lang="en-US" dirty="0"/>
              <a:t> having the given density n(r).</a:t>
            </a:r>
          </a:p>
          <a:p>
            <a:r>
              <a:rPr lang="en-US" dirty="0"/>
              <a:t>The LL functional is defined for any density n(r) derivable from a </a:t>
            </a:r>
            <a:r>
              <a:rPr lang="en-US" dirty="0" err="1"/>
              <a:t>wavefunction</a:t>
            </a:r>
            <a:r>
              <a:rPr lang="en-US" dirty="0"/>
              <a:t> for N electrons. </a:t>
            </a:r>
          </a:p>
          <a:p>
            <a:r>
              <a:rPr lang="en-US" dirty="0"/>
              <a:t>N representability vs. V </a:t>
            </a:r>
            <a:r>
              <a:rPr lang="en-US" dirty="0" err="1"/>
              <a:t>respresentability</a:t>
            </a:r>
            <a:r>
              <a:rPr lang="en-US" dirty="0"/>
              <a:t>.</a:t>
            </a:r>
          </a:p>
          <a:p>
            <a:r>
              <a:rPr lang="en-US" dirty="0"/>
              <a:t>At a minimum of the total energy of the system in a given external potential, LL must equal the HK functional. </a:t>
            </a:r>
          </a:p>
          <a:p>
            <a:r>
              <a:rPr lang="en-US" dirty="0"/>
              <a:t>LL also removes the restriction in the original proof of HK to non-degenerate ground states. </a:t>
            </a:r>
          </a:p>
          <a:p>
            <a:endParaRPr lang="en-US" baseline="-25000" dirty="0"/>
          </a:p>
          <a:p>
            <a:endParaRPr lang="en-US" dirty="0"/>
          </a:p>
        </p:txBody>
      </p:sp>
    </p:spTree>
    <p:extLst>
      <p:ext uri="{BB962C8B-B14F-4D97-AF65-F5344CB8AC3E}">
        <p14:creationId xmlns:p14="http://schemas.microsoft.com/office/powerpoint/2010/main" val="2239726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A functional can be defined for any density, and that by minimizing this functional, one would find the exact density and energy of the true interacting many-body system.</a:t>
            </a:r>
          </a:p>
          <a:p>
            <a:r>
              <a:rPr lang="en-US" dirty="0" smtClean="0"/>
              <a:t>No method has been given to find the functional other than the original definition in terms of many body wave functions.</a:t>
            </a:r>
            <a:endParaRPr lang="en-US" dirty="0"/>
          </a:p>
        </p:txBody>
      </p:sp>
    </p:spTree>
    <p:extLst>
      <p:ext uri="{BB962C8B-B14F-4D97-AF65-F5344CB8AC3E}">
        <p14:creationId xmlns:p14="http://schemas.microsoft.com/office/powerpoint/2010/main" val="38417766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Extensions of </a:t>
            </a:r>
            <a:r>
              <a:rPr lang="en-US" dirty="0" err="1" smtClean="0"/>
              <a:t>Hohenberg</a:t>
            </a:r>
            <a:r>
              <a:rPr lang="en-US" dirty="0" smtClean="0"/>
              <a:t>-Kohn theorems</a:t>
            </a:r>
            <a:endParaRPr lang="en-US" dirty="0"/>
          </a:p>
        </p:txBody>
      </p:sp>
      <p:sp>
        <p:nvSpPr>
          <p:cNvPr id="3" name="内容占位符 2"/>
          <p:cNvSpPr>
            <a:spLocks noGrp="1"/>
          </p:cNvSpPr>
          <p:nvPr>
            <p:ph idx="1"/>
          </p:nvPr>
        </p:nvSpPr>
        <p:spPr/>
        <p:txBody>
          <a:bodyPr>
            <a:normAutofit fontScale="85000" lnSpcReduction="10000"/>
          </a:bodyPr>
          <a:lstStyle/>
          <a:p>
            <a:r>
              <a:rPr lang="en-US" dirty="0" smtClean="0"/>
              <a:t>Spin density functional theory</a:t>
            </a:r>
          </a:p>
          <a:p>
            <a:r>
              <a:rPr lang="en-US" dirty="0" smtClean="0"/>
              <a:t>HK theorems can be generalized to several types of particles.</a:t>
            </a:r>
          </a:p>
          <a:p>
            <a:r>
              <a:rPr lang="en-US" dirty="0" smtClean="0"/>
              <a:t>The reason for the special role of the density and the external potential in the HK theorems, rather than some other properties of the particles, is simply that these quantities enter the total energy explicitly only through the integral term of Vext. </a:t>
            </a:r>
          </a:p>
          <a:p>
            <a:r>
              <a:rPr lang="en-US" dirty="0" smtClean="0"/>
              <a:t>If there are other terms in the </a:t>
            </a:r>
            <a:r>
              <a:rPr lang="en-US" dirty="0" err="1" smtClean="0"/>
              <a:t>hamiltonian</a:t>
            </a:r>
            <a:r>
              <a:rPr lang="en-US" dirty="0" smtClean="0"/>
              <a:t> having this form, then such pair of external potential and particle density will obey a HK theorem. </a:t>
            </a:r>
            <a:endParaRPr lang="en-US" dirty="0"/>
          </a:p>
        </p:txBody>
      </p:sp>
    </p:spTree>
    <p:extLst>
      <p:ext uri="{BB962C8B-B14F-4D97-AF65-F5344CB8AC3E}">
        <p14:creationId xmlns:p14="http://schemas.microsoft.com/office/powerpoint/2010/main" val="2635873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The most relevant example for our purposes is a Zeeman term that is different for up and down spin fermions.</a:t>
            </a:r>
          </a:p>
          <a:p>
            <a:pPr lvl="1"/>
            <a:r>
              <a:rPr lang="en-US" dirty="0" smtClean="0"/>
              <a:t>Magnetic field that acts only on the spins, not on the orbital motions.</a:t>
            </a:r>
          </a:p>
          <a:p>
            <a:r>
              <a:rPr lang="en-US" dirty="0" smtClean="0"/>
              <a:t>One of the important effects of an external magnetic field, so that this can be considered as a physically realistic approximation.</a:t>
            </a:r>
            <a:endParaRPr lang="en-US" dirty="0"/>
          </a:p>
        </p:txBody>
      </p:sp>
    </p:spTree>
    <p:extLst>
      <p:ext uri="{BB962C8B-B14F-4D97-AF65-F5344CB8AC3E}">
        <p14:creationId xmlns:p14="http://schemas.microsoft.com/office/powerpoint/2010/main" val="763667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Within this model, one can rigorously generalize all the above arguments to include two types of densities, the particle density n(r) = n(r, up) + n(r, down), and the spin density s(r) = n(r, up) – n(r, down).</a:t>
            </a:r>
          </a:p>
          <a:p>
            <a:r>
              <a:rPr lang="en-US" dirty="0" smtClean="0"/>
              <a:t>This leads to an energy functional:</a:t>
            </a:r>
          </a:p>
          <a:p>
            <a:pPr lvl="1"/>
            <a:r>
              <a:rPr lang="en-US" dirty="0" smtClean="0"/>
              <a:t>E = E</a:t>
            </a:r>
            <a:r>
              <a:rPr lang="en-US" baseline="-25000" dirty="0" smtClean="0"/>
              <a:t>HK</a:t>
            </a:r>
            <a:r>
              <a:rPr lang="en-US" dirty="0" smtClean="0"/>
              <a:t> [</a:t>
            </a:r>
            <a:r>
              <a:rPr lang="en-US" dirty="0" err="1" smtClean="0"/>
              <a:t>n,s</a:t>
            </a:r>
            <a:r>
              <a:rPr lang="en-US" dirty="0" smtClean="0"/>
              <a:t>] = E</a:t>
            </a:r>
            <a:r>
              <a:rPr lang="en-US" baseline="-25000" dirty="0" smtClean="0"/>
              <a:t>HK</a:t>
            </a:r>
            <a:r>
              <a:rPr lang="en-US" dirty="0" smtClean="0"/>
              <a:t>’[n]</a:t>
            </a:r>
          </a:p>
          <a:p>
            <a:pPr lvl="1"/>
            <a:r>
              <a:rPr lang="en-US" dirty="0" smtClean="0"/>
              <a:t>In the last form, it is assumed that [n] denotes a functional of the density which depends upon both position in space r and spin.</a:t>
            </a:r>
          </a:p>
          <a:p>
            <a:pPr lvl="1"/>
            <a:endParaRPr lang="en-US" dirty="0" smtClean="0"/>
          </a:p>
        </p:txBody>
      </p:sp>
    </p:spTree>
    <p:extLst>
      <p:ext uri="{BB962C8B-B14F-4D97-AF65-F5344CB8AC3E}">
        <p14:creationId xmlns:p14="http://schemas.microsoft.com/office/powerpoint/2010/main" val="9306287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Spin density functional theory is essential in the theory of atoms and molecules with net spins, as well as solids with magnetic order.</a:t>
            </a:r>
          </a:p>
          <a:p>
            <a:pPr lvl="1"/>
            <a:r>
              <a:rPr lang="en-US" dirty="0" smtClean="0"/>
              <a:t>Need extension to include magnetic field upon orbital motion.</a:t>
            </a:r>
          </a:p>
          <a:p>
            <a:r>
              <a:rPr lang="en-US" dirty="0" smtClean="0"/>
              <a:t>In the absence of external Zeeman fields, the lowest energy solution may be spin polarized.</a:t>
            </a:r>
          </a:p>
          <a:p>
            <a:pPr lvl="1"/>
            <a:r>
              <a:rPr lang="en-US" dirty="0" smtClean="0"/>
              <a:t>Up spin is not equal to down spin. </a:t>
            </a:r>
          </a:p>
          <a:p>
            <a:pPr lvl="1"/>
            <a:r>
              <a:rPr lang="en-US" dirty="0" smtClean="0"/>
              <a:t>The broken symmetry solution of unrestricted </a:t>
            </a:r>
            <a:r>
              <a:rPr lang="en-US" dirty="0" err="1" smtClean="0"/>
              <a:t>Hartree-Fock</a:t>
            </a:r>
            <a:r>
              <a:rPr lang="en-US" dirty="0" smtClean="0"/>
              <a:t> theory.</a:t>
            </a:r>
            <a:endParaRPr lang="en-US" dirty="0"/>
          </a:p>
        </p:txBody>
      </p:sp>
    </p:spTree>
    <p:extLst>
      <p:ext uri="{BB962C8B-B14F-4D97-AF65-F5344CB8AC3E}">
        <p14:creationId xmlns:p14="http://schemas.microsoft.com/office/powerpoint/2010/main" val="13475356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The original HK theorem remains valid and the ground state, in principle, is determined by the total ground state density n(r) = n(r, up) +n(</a:t>
            </a:r>
            <a:r>
              <a:rPr lang="en-US" dirty="0" err="1" smtClean="0"/>
              <a:t>r,down</a:t>
            </a:r>
            <a:r>
              <a:rPr lang="en-US" dirty="0" smtClean="0"/>
              <a:t>) for any system where there is no spin dependent external potential. </a:t>
            </a:r>
            <a:endParaRPr lang="en-US" dirty="0"/>
          </a:p>
        </p:txBody>
      </p:sp>
    </p:spTree>
    <p:extLst>
      <p:ext uri="{BB962C8B-B14F-4D97-AF65-F5344CB8AC3E}">
        <p14:creationId xmlns:p14="http://schemas.microsoft.com/office/powerpoint/2010/main" val="2326261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err="1" smtClean="0"/>
              <a:t>Mermin</a:t>
            </a:r>
            <a:r>
              <a:rPr lang="en-US" dirty="0" smtClean="0"/>
              <a:t> finite temperature and ensemble density functional theory</a:t>
            </a:r>
            <a:endParaRPr lang="en-US" dirty="0"/>
          </a:p>
        </p:txBody>
      </p:sp>
      <p:sp>
        <p:nvSpPr>
          <p:cNvPr id="3" name="内容占位符 2"/>
          <p:cNvSpPr>
            <a:spLocks noGrp="1"/>
          </p:cNvSpPr>
          <p:nvPr>
            <p:ph idx="1"/>
          </p:nvPr>
        </p:nvSpPr>
        <p:spPr/>
        <p:txBody>
          <a:bodyPr>
            <a:normAutofit fontScale="92500"/>
          </a:bodyPr>
          <a:lstStyle/>
          <a:p>
            <a:r>
              <a:rPr lang="en-US" dirty="0" smtClean="0"/>
              <a:t>The theorems of </a:t>
            </a:r>
            <a:r>
              <a:rPr lang="en-US" dirty="0" err="1" smtClean="0"/>
              <a:t>Hohenberg</a:t>
            </a:r>
            <a:r>
              <a:rPr lang="en-US" dirty="0" smtClean="0"/>
              <a:t> and Kohn for the ground state carry over to the equilibrium thermal distribution by constructing the density corresponding to the thermal ensemble.</a:t>
            </a:r>
          </a:p>
          <a:p>
            <a:r>
              <a:rPr lang="en-US" dirty="0" smtClean="0"/>
              <a:t>For each of the conclusions of </a:t>
            </a:r>
            <a:r>
              <a:rPr lang="en-US" dirty="0" err="1" smtClean="0"/>
              <a:t>Hohenberg</a:t>
            </a:r>
            <a:r>
              <a:rPr lang="en-US" dirty="0" smtClean="0"/>
              <a:t> and Kohn for the ground state, there exists a corresponding argument for a system in thermal equilibrium, as was shown by </a:t>
            </a:r>
            <a:r>
              <a:rPr lang="en-US" dirty="0" err="1" smtClean="0"/>
              <a:t>Mermin</a:t>
            </a:r>
            <a:r>
              <a:rPr lang="en-US" dirty="0" smtClean="0"/>
              <a:t>.</a:t>
            </a:r>
            <a:endParaRPr lang="en-US" dirty="0"/>
          </a:p>
        </p:txBody>
      </p:sp>
    </p:spTree>
    <p:extLst>
      <p:ext uri="{BB962C8B-B14F-4D97-AF65-F5344CB8AC3E}">
        <p14:creationId xmlns:p14="http://schemas.microsoft.com/office/powerpoint/2010/main" val="3051877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Density functional theory is based upon two theorems first proved by </a:t>
            </a:r>
            <a:r>
              <a:rPr lang="en-US" dirty="0" err="1" smtClean="0"/>
              <a:t>Hohenberg</a:t>
            </a:r>
            <a:r>
              <a:rPr lang="en-US" dirty="0" smtClean="0"/>
              <a:t> and Kohn.</a:t>
            </a:r>
          </a:p>
          <a:p>
            <a:r>
              <a:rPr lang="en-US" dirty="0"/>
              <a:t>Theorem I: </a:t>
            </a:r>
            <a:r>
              <a:rPr lang="en-US" dirty="0" smtClean="0"/>
              <a:t>For </a:t>
            </a:r>
            <a:r>
              <a:rPr lang="en-US" dirty="0"/>
              <a:t>any system of interacting particles in an external potential V</a:t>
            </a:r>
            <a:r>
              <a:rPr lang="en-US" baseline="-25000" dirty="0"/>
              <a:t>ext</a:t>
            </a:r>
            <a:r>
              <a:rPr lang="en-US" dirty="0"/>
              <a:t>(</a:t>
            </a:r>
            <a:r>
              <a:rPr lang="en-US" b="1" dirty="0"/>
              <a:t>r</a:t>
            </a:r>
            <a:r>
              <a:rPr lang="en-US" dirty="0"/>
              <a:t>), the potential V</a:t>
            </a:r>
            <a:r>
              <a:rPr lang="en-US" baseline="-25000" dirty="0"/>
              <a:t>ext</a:t>
            </a:r>
            <a:r>
              <a:rPr lang="en-US" dirty="0"/>
              <a:t>(</a:t>
            </a:r>
            <a:r>
              <a:rPr lang="en-US" b="1" dirty="0"/>
              <a:t>r</a:t>
            </a:r>
            <a:r>
              <a:rPr lang="en-US" dirty="0"/>
              <a:t>) is determined uniquely, except for the constant, by the ground state particle density n</a:t>
            </a:r>
            <a:r>
              <a:rPr lang="en-US" baseline="-25000" dirty="0"/>
              <a:t>0</a:t>
            </a:r>
            <a:r>
              <a:rPr lang="en-US" dirty="0"/>
              <a:t>(</a:t>
            </a:r>
            <a:r>
              <a:rPr lang="en-US" b="1" dirty="0"/>
              <a:t>r</a:t>
            </a:r>
            <a:r>
              <a:rPr lang="en-US" dirty="0" smtClean="0"/>
              <a:t>).</a:t>
            </a:r>
            <a:endParaRPr lang="en-US" dirty="0"/>
          </a:p>
        </p:txBody>
      </p:sp>
    </p:spTree>
    <p:extLst>
      <p:ext uri="{BB962C8B-B14F-4D97-AF65-F5344CB8AC3E}">
        <p14:creationId xmlns:p14="http://schemas.microsoft.com/office/powerpoint/2010/main" val="14229814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lstStyle/>
              <a:p>
                <a:r>
                  <a:rPr lang="en-US" dirty="0" smtClean="0"/>
                  <a:t>To show this, </a:t>
                </a:r>
                <a:r>
                  <a:rPr lang="en-US" dirty="0" err="1" smtClean="0"/>
                  <a:t>Mermin</a:t>
                </a:r>
                <a:r>
                  <a:rPr lang="en-US" dirty="0" smtClean="0"/>
                  <a:t> constructed a grand potential functional of the trial density matrices </a:t>
                </a:r>
                <a14:m>
                  <m:oMath xmlns:m="http://schemas.openxmlformats.org/officeDocument/2006/math">
                    <m:r>
                      <a:rPr lang="en-US" i="1" smtClean="0">
                        <a:latin typeface="Cambria Math"/>
                        <a:ea typeface="Cambria Math"/>
                      </a:rPr>
                      <m:t>𝜌</m:t>
                    </m:r>
                  </m:oMath>
                </a14:m>
                <a:r>
                  <a:rPr lang="en-US" dirty="0" smtClean="0"/>
                  <a:t>’, </a:t>
                </a:r>
                <a14:m>
                  <m:oMath xmlns:m="http://schemas.openxmlformats.org/officeDocument/2006/math">
                    <m:r>
                      <m:rPr>
                        <m:sty m:val="p"/>
                      </m:rPr>
                      <a:rPr lang="el-GR" i="1" smtClean="0">
                        <a:latin typeface="Cambria Math"/>
                        <a:ea typeface="Cambria Math"/>
                      </a:rPr>
                      <m:t>Ω</m:t>
                    </m:r>
                    <m:d>
                      <m:dPr>
                        <m:begChr m:val="["/>
                        <m:endChr m:val="]"/>
                        <m:ctrlPr>
                          <a:rPr lang="en-US" b="0" i="1" smtClean="0">
                            <a:latin typeface="Cambria Math" panose="02040503050406030204" pitchFamily="18" charset="0"/>
                            <a:ea typeface="Cambria Math"/>
                          </a:rPr>
                        </m:ctrlPr>
                      </m:dPr>
                      <m:e>
                        <m:sSup>
                          <m:sSupPr>
                            <m:ctrlPr>
                              <a:rPr lang="en-US" b="0" i="1" smtClean="0">
                                <a:latin typeface="Cambria Math" panose="02040503050406030204" pitchFamily="18" charset="0"/>
                                <a:ea typeface="Cambria Math"/>
                              </a:rPr>
                            </m:ctrlPr>
                          </m:sSupPr>
                          <m:e>
                            <m:r>
                              <a:rPr lang="en-US" i="1">
                                <a:latin typeface="Cambria Math"/>
                                <a:ea typeface="Cambria Math"/>
                              </a:rPr>
                              <m:t>𝜌</m:t>
                            </m:r>
                          </m:e>
                          <m:sup>
                            <m:r>
                              <a:rPr lang="en-US" b="0" i="1" smtClean="0">
                                <a:latin typeface="Cambria Math"/>
                                <a:ea typeface="Cambria Math"/>
                              </a:rPr>
                              <m:t>′</m:t>
                            </m:r>
                          </m:sup>
                        </m:sSup>
                      </m:e>
                    </m:d>
                    <m:r>
                      <a:rPr lang="en-US" b="0" i="1" smtClean="0">
                        <a:latin typeface="Cambria Math"/>
                        <a:ea typeface="Cambria Math"/>
                      </a:rPr>
                      <m:t>=</m:t>
                    </m:r>
                    <m:r>
                      <a:rPr lang="en-US" b="0" i="1" smtClean="0">
                        <a:latin typeface="Cambria Math"/>
                        <a:ea typeface="Cambria Math"/>
                      </a:rPr>
                      <m:t>𝑇𝑟</m:t>
                    </m:r>
                    <m:r>
                      <a:rPr lang="en-US" b="0" i="1" smtClean="0">
                        <a:latin typeface="Cambria Math"/>
                        <a:ea typeface="Cambria Math"/>
                      </a:rPr>
                      <m:t>[</m:t>
                    </m:r>
                    <m:sSup>
                      <m:sSupPr>
                        <m:ctrlPr>
                          <a:rPr lang="en-US" i="1">
                            <a:latin typeface="Cambria Math" panose="02040503050406030204" pitchFamily="18" charset="0"/>
                            <a:ea typeface="Cambria Math"/>
                          </a:rPr>
                        </m:ctrlPr>
                      </m:sSupPr>
                      <m:e>
                        <m:r>
                          <a:rPr lang="en-US" i="1">
                            <a:latin typeface="Cambria Math"/>
                            <a:ea typeface="Cambria Math"/>
                          </a:rPr>
                          <m:t>𝜌</m:t>
                        </m:r>
                      </m:e>
                      <m:sup>
                        <m:r>
                          <a:rPr lang="en-US" i="1">
                            <a:latin typeface="Cambria Math"/>
                            <a:ea typeface="Cambria Math"/>
                          </a:rPr>
                          <m:t>′</m:t>
                        </m:r>
                      </m:sup>
                    </m:sSup>
                    <m:d>
                      <m:dPr>
                        <m:ctrlPr>
                          <a:rPr lang="en-US" b="0" i="1" smtClean="0">
                            <a:latin typeface="Cambria Math" panose="02040503050406030204" pitchFamily="18" charset="0"/>
                            <a:ea typeface="Cambria Math"/>
                          </a:rPr>
                        </m:ctrlPr>
                      </m:dPr>
                      <m:e>
                        <m:r>
                          <a:rPr lang="en-US" b="0" i="1" smtClean="0">
                            <a:latin typeface="Cambria Math"/>
                            <a:ea typeface="Cambria Math"/>
                          </a:rPr>
                          <m:t>𝐻</m:t>
                        </m:r>
                        <m:r>
                          <a:rPr lang="en-US" b="0" i="1" smtClean="0">
                            <a:latin typeface="Cambria Math"/>
                            <a:ea typeface="Cambria Math"/>
                          </a:rPr>
                          <m:t>−</m:t>
                        </m:r>
                        <m:r>
                          <m:rPr>
                            <m:sty m:val="p"/>
                          </m:rPr>
                          <a:rPr lang="el-GR" b="0" i="1" smtClean="0">
                            <a:latin typeface="Cambria Math"/>
                            <a:ea typeface="Cambria Math"/>
                          </a:rPr>
                          <m:t>μ</m:t>
                        </m:r>
                        <m:r>
                          <a:rPr lang="en-US" b="0" i="1" smtClean="0">
                            <a:latin typeface="Cambria Math"/>
                            <a:ea typeface="Cambria Math"/>
                          </a:rPr>
                          <m:t>𝑁</m:t>
                        </m:r>
                      </m:e>
                    </m:d>
                    <m:r>
                      <a:rPr lang="en-US" b="0" i="1" smtClean="0">
                        <a:latin typeface="Cambria Math"/>
                        <a:ea typeface="Cambria Math"/>
                      </a:rPr>
                      <m:t>+</m:t>
                    </m:r>
                    <m:f>
                      <m:fPr>
                        <m:ctrlPr>
                          <a:rPr lang="en-US" b="0" i="1" smtClean="0">
                            <a:latin typeface="Cambria Math" panose="02040503050406030204" pitchFamily="18" charset="0"/>
                            <a:ea typeface="Cambria Math"/>
                          </a:rPr>
                        </m:ctrlPr>
                      </m:fPr>
                      <m:num>
                        <m:r>
                          <a:rPr lang="en-US" b="0" i="1" smtClean="0">
                            <a:latin typeface="Cambria Math"/>
                            <a:ea typeface="Cambria Math"/>
                          </a:rPr>
                          <m:t>1</m:t>
                        </m:r>
                      </m:num>
                      <m:den>
                        <m:r>
                          <m:rPr>
                            <m:sty m:val="p"/>
                          </m:rPr>
                          <a:rPr lang="el-GR" b="0" i="1" smtClean="0">
                            <a:latin typeface="Cambria Math"/>
                            <a:ea typeface="Cambria Math"/>
                          </a:rPr>
                          <m:t>β</m:t>
                        </m:r>
                      </m:den>
                    </m:f>
                    <m:func>
                      <m:funcPr>
                        <m:ctrlPr>
                          <a:rPr lang="en-US" b="0" i="1" smtClean="0">
                            <a:latin typeface="Cambria Math" panose="02040503050406030204" pitchFamily="18" charset="0"/>
                            <a:ea typeface="Cambria Math"/>
                          </a:rPr>
                        </m:ctrlPr>
                      </m:funcPr>
                      <m:fName>
                        <m:r>
                          <m:rPr>
                            <m:sty m:val="p"/>
                          </m:rPr>
                          <a:rPr lang="en-US" b="0" i="0" smtClean="0">
                            <a:latin typeface="Cambria Math"/>
                            <a:ea typeface="Cambria Math"/>
                          </a:rPr>
                          <m:t>ln</m:t>
                        </m:r>
                      </m:fName>
                      <m:e>
                        <m:sSup>
                          <m:sSupPr>
                            <m:ctrlPr>
                              <a:rPr lang="en-US" i="1">
                                <a:latin typeface="Cambria Math" panose="02040503050406030204" pitchFamily="18" charset="0"/>
                                <a:ea typeface="Cambria Math"/>
                              </a:rPr>
                            </m:ctrlPr>
                          </m:sSupPr>
                          <m:e>
                            <m:r>
                              <a:rPr lang="en-US" i="1">
                                <a:latin typeface="Cambria Math"/>
                                <a:ea typeface="Cambria Math"/>
                              </a:rPr>
                              <m:t>𝜌</m:t>
                            </m:r>
                          </m:e>
                          <m:sup>
                            <m:r>
                              <a:rPr lang="en-US" i="1">
                                <a:latin typeface="Cambria Math"/>
                                <a:ea typeface="Cambria Math"/>
                              </a:rPr>
                              <m:t>′</m:t>
                            </m:r>
                          </m:sup>
                        </m:sSup>
                      </m:e>
                    </m:func>
                    <m:r>
                      <a:rPr lang="en-US" b="0" i="1" smtClean="0">
                        <a:latin typeface="Cambria Math"/>
                        <a:ea typeface="Cambria Math"/>
                      </a:rPr>
                      <m:t>]</m:t>
                    </m:r>
                  </m:oMath>
                </a14:m>
                <a:r>
                  <a:rPr lang="en-US" dirty="0" smtClean="0"/>
                  <a:t> , whose minimum is the equilibrium grand potential: </a:t>
                </a:r>
                <a14:m>
                  <m:oMath xmlns:m="http://schemas.openxmlformats.org/officeDocument/2006/math">
                    <m:r>
                      <m:rPr>
                        <m:sty m:val="p"/>
                      </m:rPr>
                      <a:rPr lang="el-GR" i="1">
                        <a:latin typeface="Cambria Math"/>
                        <a:ea typeface="Cambria Math"/>
                      </a:rPr>
                      <m:t>Ω</m:t>
                    </m:r>
                    <m:r>
                      <a:rPr lang="en-US" b="0" i="1" smtClean="0">
                        <a:latin typeface="Cambria Math"/>
                        <a:ea typeface="Cambria Math"/>
                      </a:rPr>
                      <m:t>=</m:t>
                    </m:r>
                    <m:r>
                      <m:rPr>
                        <m:sty m:val="p"/>
                      </m:rPr>
                      <a:rPr lang="el-GR" i="1">
                        <a:latin typeface="Cambria Math"/>
                        <a:ea typeface="Cambria Math"/>
                      </a:rPr>
                      <m:t>Ω</m:t>
                    </m:r>
                    <m:d>
                      <m:dPr>
                        <m:begChr m:val="["/>
                        <m:endChr m:val="]"/>
                        <m:ctrlPr>
                          <a:rPr lang="en-US" altLang="zh-CN" b="0" i="1" smtClean="0">
                            <a:latin typeface="Cambria Math" panose="02040503050406030204" pitchFamily="18" charset="0"/>
                            <a:ea typeface="Cambria Math"/>
                          </a:rPr>
                        </m:ctrlPr>
                      </m:dPr>
                      <m:e>
                        <m:sSup>
                          <m:sSupPr>
                            <m:ctrlPr>
                              <a:rPr lang="en-US" i="1">
                                <a:latin typeface="Cambria Math" panose="02040503050406030204" pitchFamily="18" charset="0"/>
                                <a:ea typeface="Cambria Math"/>
                              </a:rPr>
                            </m:ctrlPr>
                          </m:sSupPr>
                          <m:e>
                            <m:r>
                              <a:rPr lang="en-US" i="1">
                                <a:latin typeface="Cambria Math"/>
                                <a:ea typeface="Cambria Math"/>
                              </a:rPr>
                              <m:t>𝜌</m:t>
                            </m:r>
                            <m:r>
                              <a:rPr lang="en-US" b="0" i="1" baseline="-25000" smtClean="0">
                                <a:latin typeface="Cambria Math"/>
                                <a:ea typeface="Cambria Math"/>
                              </a:rPr>
                              <m:t>0</m:t>
                            </m:r>
                          </m:e>
                          <m:sup>
                            <m:r>
                              <a:rPr lang="en-US" i="1">
                                <a:latin typeface="Cambria Math"/>
                                <a:ea typeface="Cambria Math"/>
                              </a:rPr>
                              <m:t>′</m:t>
                            </m:r>
                          </m:sup>
                        </m:sSup>
                      </m:e>
                    </m:d>
                    <m:r>
                      <a:rPr lang="en-US" altLang="zh-CN" b="0" i="1" smtClean="0">
                        <a:latin typeface="Cambria Math"/>
                        <a:ea typeface="Cambria Math"/>
                      </a:rPr>
                      <m:t>=</m:t>
                    </m:r>
                    <m:r>
                      <a:rPr lang="en-US" i="1">
                        <a:latin typeface="Cambria Math"/>
                        <a:ea typeface="Cambria Math"/>
                      </a:rPr>
                      <m:t>−</m:t>
                    </m:r>
                    <m:func>
                      <m:funcPr>
                        <m:ctrlPr>
                          <a:rPr lang="en-US" b="0" i="1" smtClean="0">
                            <a:latin typeface="Cambria Math" panose="02040503050406030204" pitchFamily="18" charset="0"/>
                            <a:ea typeface="Cambria Math"/>
                          </a:rPr>
                        </m:ctrlPr>
                      </m:funcPr>
                      <m:fName>
                        <m:r>
                          <m:rPr>
                            <m:sty m:val="p"/>
                          </m:rPr>
                          <a:rPr lang="en-US" b="0" i="0" smtClean="0">
                            <a:latin typeface="Cambria Math"/>
                            <a:ea typeface="Cambria Math"/>
                          </a:rPr>
                          <m:t>ln</m:t>
                        </m:r>
                      </m:fName>
                      <m:e>
                        <m:r>
                          <a:rPr lang="en-US" b="0" i="1" smtClean="0">
                            <a:latin typeface="Cambria Math"/>
                            <a:ea typeface="Cambria Math"/>
                          </a:rPr>
                          <m:t>𝑇𝑟</m:t>
                        </m:r>
                        <m:r>
                          <a:rPr lang="en-US" b="0" i="1" smtClean="0">
                            <a:latin typeface="Cambria Math"/>
                            <a:ea typeface="Cambria Math"/>
                          </a:rPr>
                          <m:t> </m:t>
                        </m:r>
                      </m:e>
                    </m:func>
                    <m:sSup>
                      <m:sSupPr>
                        <m:ctrlPr>
                          <a:rPr lang="en-US" i="1" smtClean="0">
                            <a:latin typeface="Cambria Math" panose="02040503050406030204" pitchFamily="18" charset="0"/>
                            <a:ea typeface="Cambria Math"/>
                          </a:rPr>
                        </m:ctrlPr>
                      </m:sSupPr>
                      <m:e>
                        <m:r>
                          <a:rPr lang="en-US" i="1" smtClean="0">
                            <a:latin typeface="Cambria Math"/>
                            <a:ea typeface="Cambria Math"/>
                          </a:rPr>
                          <m:t>𝑒</m:t>
                        </m:r>
                      </m:e>
                      <m:sup>
                        <m:r>
                          <a:rPr lang="en-US" i="1" smtClean="0">
                            <a:latin typeface="Cambria Math"/>
                            <a:ea typeface="Cambria Math"/>
                          </a:rPr>
                          <m:t>−</m:t>
                        </m:r>
                        <m:r>
                          <a:rPr lang="el-GR" i="1" smtClean="0">
                            <a:latin typeface="Cambria Math"/>
                            <a:ea typeface="Cambria Math"/>
                          </a:rPr>
                          <m:t>𝛽</m:t>
                        </m:r>
                        <m:r>
                          <a:rPr lang="en-US" b="0" i="1" smtClean="0">
                            <a:latin typeface="Cambria Math"/>
                            <a:ea typeface="Cambria Math"/>
                          </a:rPr>
                          <m:t>(</m:t>
                        </m:r>
                        <m:r>
                          <a:rPr lang="en-US" i="1">
                            <a:latin typeface="Cambria Math"/>
                            <a:ea typeface="Cambria Math"/>
                          </a:rPr>
                          <m:t>𝐻</m:t>
                        </m:r>
                        <m:r>
                          <a:rPr lang="en-US" i="1">
                            <a:latin typeface="Cambria Math"/>
                            <a:ea typeface="Cambria Math"/>
                          </a:rPr>
                          <m:t>−</m:t>
                        </m:r>
                        <m:r>
                          <m:rPr>
                            <m:sty m:val="p"/>
                          </m:rPr>
                          <a:rPr lang="el-GR" i="1">
                            <a:latin typeface="Cambria Math"/>
                            <a:ea typeface="Cambria Math"/>
                          </a:rPr>
                          <m:t>μ</m:t>
                        </m:r>
                        <m:r>
                          <a:rPr lang="en-US" i="1">
                            <a:latin typeface="Cambria Math"/>
                            <a:ea typeface="Cambria Math"/>
                          </a:rPr>
                          <m:t>𝑁</m:t>
                        </m:r>
                        <m:r>
                          <a:rPr lang="en-US" b="0" i="1" smtClean="0">
                            <a:latin typeface="Cambria Math"/>
                            <a:ea typeface="Cambria Math"/>
                          </a:rPr>
                          <m:t>)</m:t>
                        </m:r>
                        <m:r>
                          <a:rPr lang="en-US" i="1" smtClean="0">
                            <a:latin typeface="Cambria Math"/>
                            <a:ea typeface="Cambria Math"/>
                          </a:rPr>
                          <m:t> </m:t>
                        </m:r>
                      </m:sup>
                    </m:sSup>
                  </m:oMath>
                </a14:m>
                <a:r>
                  <a:rPr lang="en-US" dirty="0" smtClean="0"/>
                  <a:t>,</a:t>
                </a:r>
              </a:p>
              <a:p>
                <a:pPr lvl="1"/>
                <a:r>
                  <a:rPr lang="en-US" dirty="0" smtClean="0"/>
                  <a:t>Where </a:t>
                </a:r>
                <a14:m>
                  <m:oMath xmlns:m="http://schemas.openxmlformats.org/officeDocument/2006/math">
                    <m:sSup>
                      <m:sSupPr>
                        <m:ctrlPr>
                          <a:rPr lang="en-US" i="1">
                            <a:latin typeface="Cambria Math" panose="02040503050406030204" pitchFamily="18" charset="0"/>
                            <a:ea typeface="Cambria Math"/>
                          </a:rPr>
                        </m:ctrlPr>
                      </m:sSupPr>
                      <m:e>
                        <m:r>
                          <a:rPr lang="en-US" i="1">
                            <a:latin typeface="Cambria Math"/>
                            <a:ea typeface="Cambria Math"/>
                          </a:rPr>
                          <m:t>𝜌</m:t>
                        </m:r>
                        <m:r>
                          <a:rPr lang="en-US" i="1" baseline="-25000">
                            <a:latin typeface="Cambria Math"/>
                            <a:ea typeface="Cambria Math"/>
                          </a:rPr>
                          <m:t>0</m:t>
                        </m:r>
                      </m:e>
                      <m:sup>
                        <m:r>
                          <a:rPr lang="en-US" i="1">
                            <a:latin typeface="Cambria Math"/>
                            <a:ea typeface="Cambria Math"/>
                          </a:rPr>
                          <m:t>′</m:t>
                        </m:r>
                      </m:sup>
                    </m:sSup>
                  </m:oMath>
                </a14:m>
                <a:r>
                  <a:rPr lang="en-US" dirty="0" smtClean="0"/>
                  <a:t> is the grand canonical density matrix</a:t>
                </a:r>
              </a:p>
              <a:p>
                <a:pPr lvl="1"/>
                <a14:m>
                  <m:oMath xmlns:m="http://schemas.openxmlformats.org/officeDocument/2006/math">
                    <m:sSup>
                      <m:sSupPr>
                        <m:ctrlPr>
                          <a:rPr lang="en-US" i="1">
                            <a:latin typeface="Cambria Math" panose="02040503050406030204" pitchFamily="18" charset="0"/>
                            <a:ea typeface="Cambria Math"/>
                          </a:rPr>
                        </m:ctrlPr>
                      </m:sSupPr>
                      <m:e>
                        <m:r>
                          <a:rPr lang="en-US" i="1">
                            <a:latin typeface="Cambria Math"/>
                            <a:ea typeface="Cambria Math"/>
                          </a:rPr>
                          <m:t>𝜌</m:t>
                        </m:r>
                        <m:r>
                          <a:rPr lang="en-US" i="1" baseline="-25000">
                            <a:latin typeface="Cambria Math"/>
                            <a:ea typeface="Cambria Math"/>
                          </a:rPr>
                          <m:t>0</m:t>
                        </m:r>
                      </m:e>
                      <m:sup>
                        <m:r>
                          <a:rPr lang="en-US" i="1">
                            <a:latin typeface="Cambria Math"/>
                            <a:ea typeface="Cambria Math"/>
                          </a:rPr>
                          <m:t>′</m:t>
                        </m:r>
                      </m:sup>
                    </m:sSup>
                  </m:oMath>
                </a14:m>
                <a:r>
                  <a:rPr lang="en-US" dirty="0" smtClean="0"/>
                  <a:t>=</a:t>
                </a:r>
                <a14:m>
                  <m:oMath xmlns:m="http://schemas.openxmlformats.org/officeDocument/2006/math">
                    <m:sSup>
                      <m:sSupPr>
                        <m:ctrlPr>
                          <a:rPr lang="en-US" i="1">
                            <a:latin typeface="Cambria Math" panose="02040503050406030204" pitchFamily="18" charset="0"/>
                            <a:ea typeface="Cambria Math"/>
                          </a:rPr>
                        </m:ctrlPr>
                      </m:sSupPr>
                      <m:e>
                        <m:r>
                          <a:rPr lang="en-US" i="1">
                            <a:latin typeface="Cambria Math"/>
                            <a:ea typeface="Cambria Math"/>
                          </a:rPr>
                          <m:t>𝑒</m:t>
                        </m:r>
                      </m:e>
                      <m:sup>
                        <m:r>
                          <a:rPr lang="en-US" i="1">
                            <a:latin typeface="Cambria Math"/>
                            <a:ea typeface="Cambria Math"/>
                          </a:rPr>
                          <m:t>−</m:t>
                        </m:r>
                        <m:r>
                          <a:rPr lang="el-GR" i="1">
                            <a:latin typeface="Cambria Math"/>
                            <a:ea typeface="Cambria Math"/>
                          </a:rPr>
                          <m:t>𝛽</m:t>
                        </m:r>
                        <m:r>
                          <a:rPr lang="en-US" i="1">
                            <a:latin typeface="Cambria Math"/>
                            <a:ea typeface="Cambria Math"/>
                          </a:rPr>
                          <m:t>(</m:t>
                        </m:r>
                        <m:r>
                          <a:rPr lang="en-US" i="1">
                            <a:latin typeface="Cambria Math"/>
                            <a:ea typeface="Cambria Math"/>
                          </a:rPr>
                          <m:t>𝐻</m:t>
                        </m:r>
                        <m:r>
                          <a:rPr lang="en-US" i="1">
                            <a:latin typeface="Cambria Math"/>
                            <a:ea typeface="Cambria Math"/>
                          </a:rPr>
                          <m:t>−</m:t>
                        </m:r>
                        <m:r>
                          <m:rPr>
                            <m:sty m:val="p"/>
                          </m:rPr>
                          <a:rPr lang="el-GR" i="1">
                            <a:latin typeface="Cambria Math"/>
                            <a:ea typeface="Cambria Math"/>
                          </a:rPr>
                          <m:t>μ</m:t>
                        </m:r>
                        <m:r>
                          <a:rPr lang="en-US" i="1">
                            <a:latin typeface="Cambria Math"/>
                            <a:ea typeface="Cambria Math"/>
                          </a:rPr>
                          <m:t>𝑁</m:t>
                        </m:r>
                        <m:r>
                          <a:rPr lang="en-US" i="1">
                            <a:latin typeface="Cambria Math"/>
                            <a:ea typeface="Cambria Math"/>
                          </a:rPr>
                          <m:t>) </m:t>
                        </m:r>
                      </m:sup>
                    </m:sSup>
                  </m:oMath>
                </a14:m>
                <a:r>
                  <a:rPr lang="en-US" dirty="0" smtClean="0"/>
                  <a:t>/Tr </a:t>
                </a:r>
                <a14:m>
                  <m:oMath xmlns:m="http://schemas.openxmlformats.org/officeDocument/2006/math">
                    <m:sSup>
                      <m:sSupPr>
                        <m:ctrlPr>
                          <a:rPr lang="en-US" i="1">
                            <a:latin typeface="Cambria Math" panose="02040503050406030204" pitchFamily="18" charset="0"/>
                            <a:ea typeface="Cambria Math"/>
                          </a:rPr>
                        </m:ctrlPr>
                      </m:sSupPr>
                      <m:e>
                        <m:r>
                          <a:rPr lang="en-US" i="1">
                            <a:latin typeface="Cambria Math"/>
                            <a:ea typeface="Cambria Math"/>
                          </a:rPr>
                          <m:t>𝑒</m:t>
                        </m:r>
                      </m:e>
                      <m:sup>
                        <m:r>
                          <a:rPr lang="en-US" i="1">
                            <a:latin typeface="Cambria Math"/>
                            <a:ea typeface="Cambria Math"/>
                          </a:rPr>
                          <m:t>−</m:t>
                        </m:r>
                        <m:r>
                          <a:rPr lang="el-GR" i="1">
                            <a:latin typeface="Cambria Math"/>
                            <a:ea typeface="Cambria Math"/>
                          </a:rPr>
                          <m:t>𝛽</m:t>
                        </m:r>
                        <m:r>
                          <a:rPr lang="en-US" i="1">
                            <a:latin typeface="Cambria Math"/>
                            <a:ea typeface="Cambria Math"/>
                          </a:rPr>
                          <m:t>(</m:t>
                        </m:r>
                        <m:r>
                          <a:rPr lang="en-US" i="1">
                            <a:latin typeface="Cambria Math"/>
                            <a:ea typeface="Cambria Math"/>
                          </a:rPr>
                          <m:t>𝐻</m:t>
                        </m:r>
                        <m:r>
                          <a:rPr lang="en-US" i="1">
                            <a:latin typeface="Cambria Math"/>
                            <a:ea typeface="Cambria Math"/>
                          </a:rPr>
                          <m:t>−</m:t>
                        </m:r>
                        <m:r>
                          <m:rPr>
                            <m:sty m:val="p"/>
                          </m:rPr>
                          <a:rPr lang="el-GR" i="1">
                            <a:latin typeface="Cambria Math"/>
                            <a:ea typeface="Cambria Math"/>
                          </a:rPr>
                          <m:t>μ</m:t>
                        </m:r>
                        <m:r>
                          <a:rPr lang="en-US" i="1">
                            <a:latin typeface="Cambria Math"/>
                            <a:ea typeface="Cambria Math"/>
                          </a:rPr>
                          <m:t>𝑁</m:t>
                        </m:r>
                        <m:r>
                          <a:rPr lang="en-US" i="1">
                            <a:latin typeface="Cambria Math"/>
                            <a:ea typeface="Cambria Math"/>
                          </a:rPr>
                          <m:t>) </m:t>
                        </m:r>
                      </m:sup>
                    </m:sSup>
                  </m:oMath>
                </a14:m>
                <a:r>
                  <a:rPr lang="en-US" dirty="0" smtClean="0"/>
                  <a:t>.</a:t>
                </a: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630" t="-1752"/>
                </a:stretch>
              </a:blipFill>
            </p:spPr>
            <p:txBody>
              <a:bodyPr/>
              <a:lstStyle/>
              <a:p>
                <a:r>
                  <a:rPr lang="en-US">
                    <a:noFill/>
                  </a:rPr>
                  <a:t> </a:t>
                </a:r>
              </a:p>
            </p:txBody>
          </p:sp>
        </mc:Fallback>
      </mc:AlternateContent>
    </p:spTree>
    <p:extLst>
      <p:ext uri="{BB962C8B-B14F-4D97-AF65-F5344CB8AC3E}">
        <p14:creationId xmlns:p14="http://schemas.microsoft.com/office/powerpoint/2010/main" val="41370867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fontScale="92500" lnSpcReduction="20000"/>
              </a:bodyPr>
              <a:lstStyle/>
              <a:p>
                <a:r>
                  <a:rPr lang="en-US" dirty="0" smtClean="0"/>
                  <a:t>The proof is analogous to the </a:t>
                </a:r>
                <a:r>
                  <a:rPr lang="en-US" dirty="0" err="1" smtClean="0"/>
                  <a:t>Hohenberg</a:t>
                </a:r>
                <a:r>
                  <a:rPr lang="en-US" dirty="0" smtClean="0"/>
                  <a:t>-Kohn proofs and uses only the minimum property of </a:t>
                </a:r>
                <a14:m>
                  <m:oMath xmlns:m="http://schemas.openxmlformats.org/officeDocument/2006/math">
                    <m:r>
                      <m:rPr>
                        <m:sty m:val="p"/>
                      </m:rPr>
                      <a:rPr lang="el-GR" i="1">
                        <a:latin typeface="Cambria Math"/>
                        <a:ea typeface="Cambria Math"/>
                      </a:rPr>
                      <m:t>Ω</m:t>
                    </m:r>
                    <m:d>
                      <m:dPr>
                        <m:begChr m:val="["/>
                        <m:endChr m:val="]"/>
                        <m:ctrlPr>
                          <a:rPr lang="en-US" i="1">
                            <a:latin typeface="Cambria Math" panose="02040503050406030204" pitchFamily="18" charset="0"/>
                            <a:ea typeface="Cambria Math"/>
                          </a:rPr>
                        </m:ctrlPr>
                      </m:dPr>
                      <m:e>
                        <m:sSup>
                          <m:sSupPr>
                            <m:ctrlPr>
                              <a:rPr lang="en-US" i="1">
                                <a:latin typeface="Cambria Math" panose="02040503050406030204" pitchFamily="18" charset="0"/>
                                <a:ea typeface="Cambria Math"/>
                              </a:rPr>
                            </m:ctrlPr>
                          </m:sSupPr>
                          <m:e>
                            <m:r>
                              <a:rPr lang="en-US" i="1">
                                <a:latin typeface="Cambria Math"/>
                                <a:ea typeface="Cambria Math"/>
                              </a:rPr>
                              <m:t>𝜌</m:t>
                            </m:r>
                          </m:e>
                          <m:sup>
                            <m:r>
                              <a:rPr lang="en-US" i="1">
                                <a:latin typeface="Cambria Math"/>
                                <a:ea typeface="Cambria Math"/>
                              </a:rPr>
                              <m:t>′</m:t>
                            </m:r>
                          </m:sup>
                        </m:sSup>
                      </m:e>
                    </m:d>
                  </m:oMath>
                </a14:m>
                <a:r>
                  <a:rPr lang="en-US" dirty="0" smtClean="0"/>
                  <a:t> and the fact that the energy depends upon the external potential only </a:t>
                </a:r>
                <a:r>
                  <a:rPr lang="en-US" dirty="0"/>
                  <a:t>t</a:t>
                </a:r>
                <a:r>
                  <a:rPr lang="en-US" dirty="0" smtClean="0"/>
                  <a:t>hrough the Vext integral. </a:t>
                </a:r>
              </a:p>
              <a:p>
                <a:r>
                  <a:rPr lang="en-US" dirty="0" smtClean="0"/>
                  <a:t>The </a:t>
                </a:r>
                <a:r>
                  <a:rPr lang="en-US" dirty="0" err="1" smtClean="0"/>
                  <a:t>Mermin</a:t>
                </a:r>
                <a:r>
                  <a:rPr lang="en-US" dirty="0" smtClean="0"/>
                  <a:t> theorem leads to even more powerful conclusions than the </a:t>
                </a:r>
                <a:r>
                  <a:rPr lang="en-US" dirty="0" err="1" smtClean="0"/>
                  <a:t>Hohenberg</a:t>
                </a:r>
                <a:r>
                  <a:rPr lang="en-US" dirty="0" smtClean="0"/>
                  <a:t>-Kohn theorems,</a:t>
                </a:r>
              </a:p>
              <a:p>
                <a:pPr lvl="1"/>
                <a:r>
                  <a:rPr lang="en-US" dirty="0" smtClean="0"/>
                  <a:t>Namely that not only the energy, but also the entropy, specific heat, etc., are </a:t>
                </a:r>
                <a:r>
                  <a:rPr lang="en-US" dirty="0" err="1" smtClean="0"/>
                  <a:t>functionals</a:t>
                </a:r>
                <a:r>
                  <a:rPr lang="en-US" dirty="0" smtClean="0"/>
                  <a:t> of the equilibrium density.</a:t>
                </a:r>
                <a:endParaRPr 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481" t="-3504" r="-1630"/>
                </a:stretch>
              </a:blipFill>
            </p:spPr>
            <p:txBody>
              <a:bodyPr/>
              <a:lstStyle/>
              <a:p>
                <a:r>
                  <a:rPr lang="en-US">
                    <a:noFill/>
                  </a:rPr>
                  <a:t> </a:t>
                </a:r>
              </a:p>
            </p:txBody>
          </p:sp>
        </mc:Fallback>
      </mc:AlternateContent>
    </p:spTree>
    <p:extLst>
      <p:ext uri="{BB962C8B-B14F-4D97-AF65-F5344CB8AC3E}">
        <p14:creationId xmlns:p14="http://schemas.microsoft.com/office/powerpoint/2010/main" val="31646104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77500" lnSpcReduction="20000"/>
          </a:bodyPr>
          <a:lstStyle/>
          <a:p>
            <a:r>
              <a:rPr lang="en-US" dirty="0" smtClean="0"/>
              <a:t>However, the </a:t>
            </a:r>
            <a:r>
              <a:rPr lang="en-US" dirty="0" err="1" smtClean="0"/>
              <a:t>Mermin</a:t>
            </a:r>
            <a:r>
              <a:rPr lang="en-US" dirty="0" smtClean="0"/>
              <a:t> functional has not been widely applied.</a:t>
            </a:r>
          </a:p>
          <a:p>
            <a:r>
              <a:rPr lang="en-US" dirty="0" smtClean="0"/>
              <a:t>The simple fact </a:t>
            </a:r>
          </a:p>
          <a:p>
            <a:pPr lvl="1"/>
            <a:r>
              <a:rPr lang="en-US" dirty="0" smtClean="0"/>
              <a:t>it is much more difficult to construct useful, approximate </a:t>
            </a:r>
            <a:r>
              <a:rPr lang="en-US" dirty="0" err="1" smtClean="0"/>
              <a:t>functionals</a:t>
            </a:r>
            <a:r>
              <a:rPr lang="en-US" dirty="0" smtClean="0"/>
              <a:t> </a:t>
            </a:r>
          </a:p>
          <a:p>
            <a:pPr lvl="1"/>
            <a:r>
              <a:rPr lang="en-US" dirty="0" smtClean="0"/>
              <a:t>for the entropy (which involves sums over excited states) than for the ground state energy. </a:t>
            </a:r>
          </a:p>
          <a:p>
            <a:r>
              <a:rPr lang="en-US" dirty="0" smtClean="0"/>
              <a:t>For example, in the Fermi liquid description of a metal the specific heat coefficient at low temperature is directly related to the effective mass at the Fermi surface. </a:t>
            </a:r>
          </a:p>
          <a:p>
            <a:r>
              <a:rPr lang="en-US" dirty="0" smtClean="0"/>
              <a:t>Thus the </a:t>
            </a:r>
            <a:r>
              <a:rPr lang="en-US" dirty="0" err="1" smtClean="0"/>
              <a:t>Mermin</a:t>
            </a:r>
            <a:r>
              <a:rPr lang="en-US" dirty="0" smtClean="0"/>
              <a:t> functional for the free energy must correctly describe the effective mass (with all its many-body renormalization) as well as the ground state energy.</a:t>
            </a:r>
            <a:endParaRPr lang="en-US" dirty="0"/>
          </a:p>
        </p:txBody>
      </p:sp>
    </p:spTree>
    <p:extLst>
      <p:ext uri="{BB962C8B-B14F-4D97-AF65-F5344CB8AC3E}">
        <p14:creationId xmlns:p14="http://schemas.microsoft.com/office/powerpoint/2010/main" val="37221851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Current </a:t>
            </a:r>
            <a:r>
              <a:rPr lang="en-US" dirty="0" err="1" smtClean="0"/>
              <a:t>functionals</a:t>
            </a:r>
            <a:endParaRPr lang="en-US" dirty="0"/>
          </a:p>
        </p:txBody>
      </p:sp>
      <p:sp>
        <p:nvSpPr>
          <p:cNvPr id="3" name="内容占位符 2"/>
          <p:cNvSpPr>
            <a:spLocks noGrp="1"/>
          </p:cNvSpPr>
          <p:nvPr>
            <p:ph idx="1"/>
          </p:nvPr>
        </p:nvSpPr>
        <p:spPr/>
        <p:txBody>
          <a:bodyPr/>
          <a:lstStyle/>
          <a:p>
            <a:r>
              <a:rPr lang="en-US" dirty="0" smtClean="0"/>
              <a:t>From the beginning, the HK theorems assumed that the </a:t>
            </a:r>
            <a:r>
              <a:rPr lang="en-US" dirty="0"/>
              <a:t>H</a:t>
            </a:r>
            <a:r>
              <a:rPr lang="en-US" dirty="0" smtClean="0"/>
              <a:t>amiltonian is time reversal invariant.</a:t>
            </a:r>
          </a:p>
          <a:p>
            <a:r>
              <a:rPr lang="en-US" dirty="0" smtClean="0"/>
              <a:t>If there is a magnetic field, the density is not enough</a:t>
            </a:r>
          </a:p>
          <a:p>
            <a:pPr lvl="1"/>
            <a:r>
              <a:rPr lang="en-US" dirty="0" smtClean="0"/>
              <a:t>The properties of the system are a functional of both the density and the current density. </a:t>
            </a:r>
          </a:p>
          <a:p>
            <a:pPr lvl="1"/>
            <a:r>
              <a:rPr lang="en-US" dirty="0" smtClean="0"/>
              <a:t>The theory is not as well developed as that for current density.</a:t>
            </a:r>
            <a:endParaRPr lang="en-US" dirty="0"/>
          </a:p>
        </p:txBody>
      </p:sp>
    </p:spTree>
    <p:extLst>
      <p:ext uri="{BB962C8B-B14F-4D97-AF65-F5344CB8AC3E}">
        <p14:creationId xmlns:p14="http://schemas.microsoft.com/office/powerpoint/2010/main" val="28025453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Time dependent density functional theory</a:t>
            </a:r>
            <a:endParaRPr lang="en-US" dirty="0"/>
          </a:p>
        </p:txBody>
      </p:sp>
      <p:sp>
        <p:nvSpPr>
          <p:cNvPr id="3" name="内容占位符 2"/>
          <p:cNvSpPr>
            <a:spLocks noGrp="1"/>
          </p:cNvSpPr>
          <p:nvPr>
            <p:ph idx="1"/>
          </p:nvPr>
        </p:nvSpPr>
        <p:spPr/>
        <p:txBody>
          <a:bodyPr/>
          <a:lstStyle/>
          <a:p>
            <a:r>
              <a:rPr lang="en-US" dirty="0" smtClean="0"/>
              <a:t>The </a:t>
            </a:r>
            <a:r>
              <a:rPr lang="en-US" dirty="0" err="1" smtClean="0"/>
              <a:t>Hohenberg</a:t>
            </a:r>
            <a:r>
              <a:rPr lang="en-US" dirty="0" smtClean="0"/>
              <a:t>-Kohn theorem have also been extended to the time domain, where it has been shown that, given the initial </a:t>
            </a:r>
            <a:r>
              <a:rPr lang="en-US" dirty="0" err="1" smtClean="0"/>
              <a:t>wavefunction</a:t>
            </a:r>
            <a:r>
              <a:rPr lang="en-US" dirty="0" smtClean="0"/>
              <a:t> at one time, the evolution at all later times is a unique functional of the time dependent density.</a:t>
            </a:r>
          </a:p>
          <a:p>
            <a:r>
              <a:rPr lang="en-US" dirty="0" smtClean="0"/>
              <a:t>There has recently been considerable progress along these lines. </a:t>
            </a:r>
            <a:endParaRPr lang="en-US" dirty="0"/>
          </a:p>
        </p:txBody>
      </p:sp>
    </p:spTree>
    <p:extLst>
      <p:ext uri="{BB962C8B-B14F-4D97-AF65-F5344CB8AC3E}">
        <p14:creationId xmlns:p14="http://schemas.microsoft.com/office/powerpoint/2010/main" val="2791714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It has recently been pointed out that in an extended system, </a:t>
            </a:r>
          </a:p>
          <a:p>
            <a:pPr lvl="1"/>
            <a:r>
              <a:rPr lang="en-US" dirty="0" smtClean="0"/>
              <a:t>i.e. one with no boundaries, the evolution is not a functional only of the density. </a:t>
            </a:r>
          </a:p>
          <a:p>
            <a:pPr lvl="1"/>
            <a:r>
              <a:rPr lang="en-US" dirty="0" smtClean="0"/>
              <a:t>A simple counter example is a uniform ring of charge that can flow around the ring. </a:t>
            </a:r>
          </a:p>
          <a:p>
            <a:pPr lvl="1"/>
            <a:r>
              <a:rPr lang="en-US" dirty="0" smtClean="0"/>
              <a:t>Since the density is always uniform, the state of the system is determined only if an extra condition, the current, is specified.</a:t>
            </a:r>
            <a:endParaRPr lang="en-US" dirty="0"/>
          </a:p>
        </p:txBody>
      </p:sp>
    </p:spTree>
    <p:extLst>
      <p:ext uri="{BB962C8B-B14F-4D97-AF65-F5344CB8AC3E}">
        <p14:creationId xmlns:p14="http://schemas.microsoft.com/office/powerpoint/2010/main" val="681353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Electric fields and polarization</a:t>
            </a:r>
            <a:endParaRPr lang="en-US" dirty="0"/>
          </a:p>
        </p:txBody>
      </p:sp>
      <p:sp>
        <p:nvSpPr>
          <p:cNvPr id="3" name="内容占位符 2"/>
          <p:cNvSpPr>
            <a:spLocks noGrp="1"/>
          </p:cNvSpPr>
          <p:nvPr>
            <p:ph idx="1"/>
          </p:nvPr>
        </p:nvSpPr>
        <p:spPr/>
        <p:txBody>
          <a:bodyPr>
            <a:normAutofit fontScale="92500" lnSpcReduction="20000"/>
          </a:bodyPr>
          <a:lstStyle/>
          <a:p>
            <a:r>
              <a:rPr lang="en-US" dirty="0" smtClean="0"/>
              <a:t>The issue of electric fields and polarization comes into play in extended systems.</a:t>
            </a:r>
          </a:p>
          <a:p>
            <a:r>
              <a:rPr lang="en-US" dirty="0" smtClean="0"/>
              <a:t>In finite space, the potential due to an electric field V = Ex is unbounded; </a:t>
            </a:r>
          </a:p>
          <a:p>
            <a:r>
              <a:rPr lang="en-US" dirty="0" smtClean="0"/>
              <a:t>There is no lower bound to the energy and therefore there is no ground state!</a:t>
            </a:r>
          </a:p>
          <a:p>
            <a:r>
              <a:rPr lang="en-US" dirty="0" smtClean="0"/>
              <a:t>This is a famous problem in the theory of the dielectric properties of materials. </a:t>
            </a:r>
          </a:p>
          <a:p>
            <a:r>
              <a:rPr lang="en-US" dirty="0" smtClean="0"/>
              <a:t>However, if the ground state does not exist, the HK theorems on the ground state do not apply.</a:t>
            </a:r>
            <a:endParaRPr lang="en-US" dirty="0"/>
          </a:p>
        </p:txBody>
      </p:sp>
    </p:spTree>
    <p:extLst>
      <p:ext uri="{BB962C8B-B14F-4D97-AF65-F5344CB8AC3E}">
        <p14:creationId xmlns:p14="http://schemas.microsoft.com/office/powerpoint/2010/main" val="20140506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smtClean="0"/>
              <a:t>Is there any way to include an electric field in DFT?</a:t>
            </a:r>
          </a:p>
          <a:p>
            <a:r>
              <a:rPr lang="en-US" dirty="0" smtClean="0"/>
              <a:t>Very subtle problem and the answer is that in the presence of an electric field, one must apply some constraint, within which there is a stable ground state. </a:t>
            </a:r>
          </a:p>
          <a:p>
            <a:r>
              <a:rPr lang="en-US" dirty="0" smtClean="0"/>
              <a:t>In the case of molecules, this is routinely done simply by constraining the electrons to remain near the molecules. </a:t>
            </a:r>
          </a:p>
          <a:p>
            <a:r>
              <a:rPr lang="en-US" dirty="0" smtClean="0"/>
              <a:t>In a solid, the constraint is not so obvious.</a:t>
            </a:r>
          </a:p>
          <a:p>
            <a:r>
              <a:rPr lang="en-US" dirty="0" smtClean="0"/>
              <a:t>All proposals involve constraining the electrons to be in localized </a:t>
            </a:r>
            <a:r>
              <a:rPr lang="en-US" dirty="0" err="1" smtClean="0"/>
              <a:t>Wannier</a:t>
            </a:r>
            <a:r>
              <a:rPr lang="en-US" dirty="0" smtClean="0"/>
              <a:t> functions or equivalent conditions on Bloch functions. </a:t>
            </a:r>
            <a:endParaRPr lang="en-US" dirty="0"/>
          </a:p>
        </p:txBody>
      </p:sp>
    </p:spTree>
    <p:extLst>
      <p:ext uri="{BB962C8B-B14F-4D97-AF65-F5344CB8AC3E}">
        <p14:creationId xmlns:p14="http://schemas.microsoft.com/office/powerpoint/2010/main" val="2680172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Corollary I: </a:t>
            </a:r>
            <a:r>
              <a:rPr lang="en-US" dirty="0" smtClean="0"/>
              <a:t>Since </a:t>
            </a:r>
            <a:r>
              <a:rPr lang="en-US" dirty="0"/>
              <a:t>the Hamiltonian is thus fully determined, except for a constant shift of the energy, it follows that the many-body wave-functions for all states (ground and excited) are determined. Therefore all properties of the system are completely determined given only the ground state density n</a:t>
            </a:r>
            <a:r>
              <a:rPr lang="en-US" baseline="-25000" dirty="0"/>
              <a:t>0</a:t>
            </a:r>
            <a:r>
              <a:rPr lang="en-US" dirty="0"/>
              <a:t>(</a:t>
            </a:r>
            <a:r>
              <a:rPr lang="en-US" b="1" dirty="0"/>
              <a:t>r</a:t>
            </a:r>
            <a:r>
              <a:rPr lang="en-US" dirty="0"/>
              <a:t>).</a:t>
            </a:r>
          </a:p>
        </p:txBody>
      </p:sp>
    </p:spTree>
    <p:extLst>
      <p:ext uri="{BB962C8B-B14F-4D97-AF65-F5344CB8AC3E}">
        <p14:creationId xmlns:p14="http://schemas.microsoft.com/office/powerpoint/2010/main" val="364488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Theorem </a:t>
            </a:r>
            <a:r>
              <a:rPr lang="en-US" dirty="0" smtClean="0"/>
              <a:t>II : A </a:t>
            </a:r>
            <a:r>
              <a:rPr lang="en-US" dirty="0"/>
              <a:t>universal functional for the energy E[n] in terms of the density n(</a:t>
            </a:r>
            <a:r>
              <a:rPr lang="en-US" b="1" dirty="0"/>
              <a:t>r</a:t>
            </a:r>
            <a:r>
              <a:rPr lang="en-US" dirty="0"/>
              <a:t>) can be defined, valid for any external potential V</a:t>
            </a:r>
            <a:r>
              <a:rPr lang="en-US" baseline="-25000" dirty="0"/>
              <a:t>ext</a:t>
            </a:r>
            <a:r>
              <a:rPr lang="en-US" dirty="0"/>
              <a:t>(</a:t>
            </a:r>
            <a:r>
              <a:rPr lang="en-US" b="1" dirty="0"/>
              <a:t>r</a:t>
            </a:r>
            <a:r>
              <a:rPr lang="en-US" dirty="0"/>
              <a:t>). For any particular V</a:t>
            </a:r>
            <a:r>
              <a:rPr lang="en-US" baseline="-25000" dirty="0"/>
              <a:t>ext</a:t>
            </a:r>
            <a:r>
              <a:rPr lang="en-US" dirty="0"/>
              <a:t>(</a:t>
            </a:r>
            <a:r>
              <a:rPr lang="en-US" b="1" dirty="0"/>
              <a:t>r</a:t>
            </a:r>
            <a:r>
              <a:rPr lang="en-US" dirty="0"/>
              <a:t>), the exact ground state energy of the system is the global minimum value of this functional, and the density n(</a:t>
            </a:r>
            <a:r>
              <a:rPr lang="en-US" b="1" dirty="0"/>
              <a:t>r</a:t>
            </a:r>
            <a:r>
              <a:rPr lang="en-US" dirty="0"/>
              <a:t>) that minimizes the functional is the exact ground state density n</a:t>
            </a:r>
            <a:r>
              <a:rPr lang="en-US" baseline="-25000" dirty="0"/>
              <a:t>0</a:t>
            </a:r>
            <a:r>
              <a:rPr lang="en-US" dirty="0"/>
              <a:t>(</a:t>
            </a:r>
            <a:r>
              <a:rPr lang="en-US" b="1" dirty="0"/>
              <a:t>r</a:t>
            </a:r>
            <a:r>
              <a:rPr lang="en-US" dirty="0"/>
              <a:t>).</a:t>
            </a:r>
          </a:p>
        </p:txBody>
      </p:sp>
    </p:spTree>
    <p:extLst>
      <p:ext uri="{BB962C8B-B14F-4D97-AF65-F5344CB8AC3E}">
        <p14:creationId xmlns:p14="http://schemas.microsoft.com/office/powerpoint/2010/main" val="3478472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Corollary </a:t>
            </a:r>
            <a:r>
              <a:rPr lang="en-US" dirty="0" smtClean="0"/>
              <a:t>II: The </a:t>
            </a:r>
            <a:r>
              <a:rPr lang="en-US" dirty="0"/>
              <a:t>functional E[n] alone is sufficient to determine the exact ground state energy and density. In general, excited states of the electrons must be determined by other means. </a:t>
            </a:r>
            <a:r>
              <a:rPr lang="en-US" dirty="0" err="1"/>
              <a:t>Mermin</a:t>
            </a:r>
            <a:r>
              <a:rPr lang="en-US" dirty="0"/>
              <a:t> showed that thermal equilibrium properties, such as specific heat, are determined directly by the free-energy functional of the density. </a:t>
            </a:r>
          </a:p>
        </p:txBody>
      </p:sp>
    </p:spTree>
    <p:extLst>
      <p:ext uri="{BB962C8B-B14F-4D97-AF65-F5344CB8AC3E}">
        <p14:creationId xmlns:p14="http://schemas.microsoft.com/office/powerpoint/2010/main" val="385805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Proof of Theorem I: density as a basic variable</a:t>
            </a:r>
            <a:endParaRPr lang="en-US" dirty="0"/>
          </a:p>
        </p:txBody>
      </p:sp>
      <p:sp>
        <p:nvSpPr>
          <p:cNvPr id="3" name="内容占位符 2"/>
          <p:cNvSpPr>
            <a:spLocks noGrp="1"/>
          </p:cNvSpPr>
          <p:nvPr>
            <p:ph idx="1"/>
          </p:nvPr>
        </p:nvSpPr>
        <p:spPr/>
        <p:txBody>
          <a:bodyPr>
            <a:normAutofit fontScale="85000" lnSpcReduction="10000"/>
          </a:bodyPr>
          <a:lstStyle/>
          <a:p>
            <a:r>
              <a:rPr lang="en-US" dirty="0" smtClean="0"/>
              <a:t>Very simple</a:t>
            </a:r>
          </a:p>
          <a:p>
            <a:r>
              <a:rPr lang="en-US" dirty="0" smtClean="0"/>
              <a:t>Consider first theorem I, using the general expressions for the density and energy in terms of the many body wave function. Suppose that there were two different external potentials, V(1) and V(2) which differ by more than a constant and which lead to the same ground state density n(r). </a:t>
            </a:r>
            <a:endParaRPr lang="en-US" dirty="0"/>
          </a:p>
          <a:p>
            <a:r>
              <a:rPr lang="en-US" dirty="0" smtClean="0"/>
              <a:t>The two external potentials lead to two different </a:t>
            </a:r>
            <a:r>
              <a:rPr lang="en-US" dirty="0" err="1" smtClean="0"/>
              <a:t>hamiltonians</a:t>
            </a:r>
            <a:r>
              <a:rPr lang="en-US" dirty="0" smtClean="0"/>
              <a:t>, H(1) and H(2), which have two different wave functions </a:t>
            </a:r>
            <a:r>
              <a:rPr lang="el-GR" dirty="0" smtClean="0"/>
              <a:t>Ψ</a:t>
            </a:r>
            <a:r>
              <a:rPr lang="en-US" dirty="0" smtClean="0"/>
              <a:t>(1) and </a:t>
            </a:r>
            <a:r>
              <a:rPr lang="el-GR" dirty="0"/>
              <a:t>Ψ</a:t>
            </a:r>
            <a:r>
              <a:rPr lang="en-US" dirty="0" smtClean="0"/>
              <a:t>(2), which have the same ground state density n</a:t>
            </a:r>
            <a:r>
              <a:rPr lang="en-US" baseline="-25000" dirty="0" smtClean="0"/>
              <a:t>0</a:t>
            </a:r>
            <a:r>
              <a:rPr lang="en-US" dirty="0" smtClean="0"/>
              <a:t>(r).</a:t>
            </a:r>
            <a:endParaRPr lang="en-US" dirty="0"/>
          </a:p>
        </p:txBody>
      </p:sp>
    </p:spTree>
    <p:extLst>
      <p:ext uri="{BB962C8B-B14F-4D97-AF65-F5344CB8AC3E}">
        <p14:creationId xmlns:p14="http://schemas.microsoft.com/office/powerpoint/2010/main" val="4145943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normAutofit fontScale="92500" lnSpcReduction="20000"/>
              </a:bodyPr>
              <a:lstStyle/>
              <a:p>
                <a:r>
                  <a:rPr lang="en-US" dirty="0" smtClean="0"/>
                  <a:t>Since </a:t>
                </a:r>
                <a:r>
                  <a:rPr lang="el-GR" dirty="0"/>
                  <a:t>Ψ</a:t>
                </a:r>
                <a:r>
                  <a:rPr lang="en-US" dirty="0"/>
                  <a:t>(2</a:t>
                </a:r>
                <a:r>
                  <a:rPr lang="en-US" dirty="0" smtClean="0"/>
                  <a:t>) is no</a:t>
                </a:r>
                <a:r>
                  <a:rPr lang="en-US" altLang="zh-CN" dirty="0" smtClean="0"/>
                  <a:t>t</a:t>
                </a:r>
                <a:r>
                  <a:rPr lang="en-US" dirty="0" smtClean="0"/>
                  <a:t> the ground state of H(1), </a:t>
                </a:r>
              </a:p>
              <a:p>
                <a:r>
                  <a:rPr lang="en-US" dirty="0" smtClean="0"/>
                  <a:t>E(1) = &lt;</a:t>
                </a:r>
                <a:r>
                  <a:rPr lang="el-GR" dirty="0"/>
                  <a:t> Ψ</a:t>
                </a:r>
                <a:r>
                  <a:rPr lang="en-US" dirty="0" smtClean="0"/>
                  <a:t>(1)|H(1)|</a:t>
                </a:r>
                <a:r>
                  <a:rPr lang="el-GR" dirty="0"/>
                  <a:t> Ψ</a:t>
                </a:r>
                <a:r>
                  <a:rPr lang="en-US" dirty="0" smtClean="0"/>
                  <a:t>(1)&gt;  &lt;  &lt;</a:t>
                </a:r>
                <a:r>
                  <a:rPr lang="el-GR" dirty="0"/>
                  <a:t> Ψ</a:t>
                </a:r>
                <a:r>
                  <a:rPr lang="en-US" dirty="0"/>
                  <a:t>(2</a:t>
                </a:r>
                <a:r>
                  <a:rPr lang="en-US" dirty="0" smtClean="0"/>
                  <a:t>)|H(1)|</a:t>
                </a:r>
                <a:r>
                  <a:rPr lang="el-GR" dirty="0"/>
                  <a:t> Ψ</a:t>
                </a:r>
                <a:r>
                  <a:rPr lang="en-US" dirty="0"/>
                  <a:t>(2</a:t>
                </a:r>
                <a:r>
                  <a:rPr lang="en-US" dirty="0" smtClean="0"/>
                  <a:t>)&gt;.</a:t>
                </a:r>
              </a:p>
              <a:p>
                <a:r>
                  <a:rPr lang="en-US" dirty="0" smtClean="0"/>
                  <a:t>This inequality follows if the ground state is non-degenerate, which we will assume here following the arguments of </a:t>
                </a:r>
                <a:r>
                  <a:rPr lang="en-US" dirty="0" err="1" smtClean="0"/>
                  <a:t>Hohenberg</a:t>
                </a:r>
                <a:r>
                  <a:rPr lang="en-US" dirty="0" smtClean="0"/>
                  <a:t> and Kohn. </a:t>
                </a:r>
              </a:p>
              <a:p>
                <a:r>
                  <a:rPr lang="en-US" dirty="0" smtClean="0"/>
                  <a:t> </a:t>
                </a:r>
                <a:r>
                  <a:rPr lang="en-US" dirty="0"/>
                  <a:t>&lt;</a:t>
                </a:r>
                <a:r>
                  <a:rPr lang="el-GR" dirty="0"/>
                  <a:t> Ψ</a:t>
                </a:r>
                <a:r>
                  <a:rPr lang="en-US" dirty="0"/>
                  <a:t>(2)|H(1)|</a:t>
                </a:r>
                <a:r>
                  <a:rPr lang="el-GR" dirty="0"/>
                  <a:t> Ψ</a:t>
                </a:r>
                <a:r>
                  <a:rPr lang="en-US" dirty="0"/>
                  <a:t>(2</a:t>
                </a:r>
                <a:r>
                  <a:rPr lang="en-US" dirty="0" smtClean="0"/>
                  <a:t>)&gt;  = </a:t>
                </a:r>
                <a:r>
                  <a:rPr lang="en-US" dirty="0"/>
                  <a:t>&lt;</a:t>
                </a:r>
                <a:r>
                  <a:rPr lang="el-GR" dirty="0"/>
                  <a:t> Ψ</a:t>
                </a:r>
                <a:r>
                  <a:rPr lang="en-US" dirty="0"/>
                  <a:t>(2)|</a:t>
                </a:r>
                <a:r>
                  <a:rPr lang="en-US" dirty="0" smtClean="0"/>
                  <a:t>H(2)|</a:t>
                </a:r>
                <a:r>
                  <a:rPr lang="el-GR" dirty="0" smtClean="0"/>
                  <a:t> </a:t>
                </a:r>
                <a:r>
                  <a:rPr lang="el-GR" dirty="0"/>
                  <a:t>Ψ</a:t>
                </a:r>
                <a:r>
                  <a:rPr lang="en-US" dirty="0"/>
                  <a:t>(2</a:t>
                </a:r>
                <a:r>
                  <a:rPr lang="en-US" dirty="0" smtClean="0"/>
                  <a:t>)&gt; + &lt;</a:t>
                </a:r>
                <a:r>
                  <a:rPr lang="el-GR" dirty="0" smtClean="0"/>
                  <a:t> </a:t>
                </a:r>
                <a:r>
                  <a:rPr lang="el-GR" dirty="0"/>
                  <a:t>Ψ</a:t>
                </a:r>
                <a:r>
                  <a:rPr lang="en-US" dirty="0"/>
                  <a:t>(2)|H(1</a:t>
                </a:r>
                <a:r>
                  <a:rPr lang="en-US" dirty="0" smtClean="0"/>
                  <a:t>) – H(2)|</a:t>
                </a:r>
                <a:r>
                  <a:rPr lang="el-GR" dirty="0" smtClean="0"/>
                  <a:t> </a:t>
                </a:r>
                <a:r>
                  <a:rPr lang="el-GR" dirty="0"/>
                  <a:t>Ψ</a:t>
                </a:r>
                <a:r>
                  <a:rPr lang="en-US" dirty="0"/>
                  <a:t>(2</a:t>
                </a:r>
                <a:r>
                  <a:rPr lang="en-US" dirty="0" smtClean="0"/>
                  <a:t>)&gt; = E(2) + </a:t>
                </a:r>
                <a14:m>
                  <m:oMath xmlns:m="http://schemas.openxmlformats.org/officeDocument/2006/math">
                    <m:nary>
                      <m:naryPr>
                        <m:limLoc m:val="undOvr"/>
                        <m:subHide m:val="on"/>
                        <m:supHide m:val="on"/>
                        <m:ctrlPr>
                          <a:rPr lang="en-US" i="1" smtClean="0">
                            <a:latin typeface="Cambria Math" panose="02040503050406030204" pitchFamily="18" charset="0"/>
                          </a:rPr>
                        </m:ctrlPr>
                      </m:naryPr>
                      <m:sub/>
                      <m:sup/>
                      <m:e>
                        <m:r>
                          <a:rPr lang="en-US" b="0" i="1" smtClean="0">
                            <a:latin typeface="Cambria Math"/>
                          </a:rPr>
                          <m:t>𝑑</m:t>
                        </m:r>
                        <m:r>
                          <a:rPr lang="en-US" b="0" i="1" baseline="30000" smtClean="0">
                            <a:latin typeface="Cambria Math"/>
                          </a:rPr>
                          <m:t>3</m:t>
                        </m:r>
                        <m:r>
                          <a:rPr lang="en-US" b="0" i="1" smtClean="0">
                            <a:latin typeface="Cambria Math"/>
                          </a:rPr>
                          <m:t>𝑟</m:t>
                        </m:r>
                        <m:r>
                          <a:rPr lang="en-US" b="0" i="1" smtClean="0">
                            <a:latin typeface="Cambria Math"/>
                          </a:rPr>
                          <m:t>[</m:t>
                        </m:r>
                        <m:r>
                          <a:rPr lang="en-US" b="0" i="1" smtClean="0">
                            <a:latin typeface="Cambria Math"/>
                          </a:rPr>
                          <m:t>𝑉</m:t>
                        </m:r>
                        <m:d>
                          <m:dPr>
                            <m:ctrlPr>
                              <a:rPr lang="en-US" b="0" i="1" smtClean="0">
                                <a:latin typeface="Cambria Math" panose="02040503050406030204" pitchFamily="18" charset="0"/>
                              </a:rPr>
                            </m:ctrlPr>
                          </m:dPr>
                          <m:e>
                            <m:r>
                              <a:rPr lang="en-US" b="0" i="1" smtClean="0">
                                <a:latin typeface="Cambria Math"/>
                              </a:rPr>
                              <m:t>1</m:t>
                            </m:r>
                          </m:e>
                        </m:d>
                        <m:d>
                          <m:dPr>
                            <m:ctrlPr>
                              <a:rPr lang="en-US" b="0" i="1" smtClean="0">
                                <a:latin typeface="Cambria Math" panose="02040503050406030204" pitchFamily="18" charset="0"/>
                              </a:rPr>
                            </m:ctrlPr>
                          </m:dPr>
                          <m:e>
                            <m:r>
                              <a:rPr lang="en-US" b="0" i="1" smtClean="0">
                                <a:latin typeface="Cambria Math"/>
                              </a:rPr>
                              <m:t>𝑟</m:t>
                            </m:r>
                          </m:e>
                        </m:d>
                        <m:r>
                          <a:rPr lang="en-US" b="0" i="1" smtClean="0">
                            <a:latin typeface="Cambria Math"/>
                          </a:rPr>
                          <m:t>−</m:t>
                        </m:r>
                        <m:r>
                          <a:rPr lang="en-US" b="0" i="1" smtClean="0">
                            <a:latin typeface="Cambria Math"/>
                          </a:rPr>
                          <m:t>𝑉</m:t>
                        </m:r>
                        <m:r>
                          <a:rPr lang="en-US" b="0" i="1" smtClean="0">
                            <a:latin typeface="Cambria Math"/>
                          </a:rPr>
                          <m:t>(2)(</m:t>
                        </m:r>
                        <m:r>
                          <a:rPr lang="en-US" b="0" i="1" smtClean="0">
                            <a:latin typeface="Cambria Math"/>
                          </a:rPr>
                          <m:t>𝑟</m:t>
                        </m:r>
                        <m:r>
                          <a:rPr lang="en-US" b="0" i="1" smtClean="0">
                            <a:latin typeface="Cambria Math"/>
                          </a:rPr>
                          <m:t>)]</m:t>
                        </m:r>
                      </m:e>
                    </m:nary>
                  </m:oMath>
                </a14:m>
                <a:r>
                  <a:rPr lang="en-US" dirty="0" smtClean="0"/>
                  <a:t>n0(r),</a:t>
                </a:r>
              </a:p>
              <a:p>
                <a:r>
                  <a:rPr lang="en-US" altLang="zh-CN" dirty="0" smtClean="0"/>
                  <a:t>So that, E(1) &lt; E(2) + </a:t>
                </a:r>
                <a14:m>
                  <m:oMath xmlns:m="http://schemas.openxmlformats.org/officeDocument/2006/math">
                    <m:nary>
                      <m:naryPr>
                        <m:limLoc m:val="undOvr"/>
                        <m:subHide m:val="on"/>
                        <m:supHide m:val="on"/>
                        <m:ctrlPr>
                          <a:rPr lang="en-US" i="1">
                            <a:latin typeface="Cambria Math" panose="02040503050406030204" pitchFamily="18" charset="0"/>
                          </a:rPr>
                        </m:ctrlPr>
                      </m:naryPr>
                      <m:sub/>
                      <m:sup/>
                      <m:e>
                        <m:r>
                          <a:rPr lang="en-US" i="1">
                            <a:latin typeface="Cambria Math"/>
                          </a:rPr>
                          <m:t>𝑑</m:t>
                        </m:r>
                        <m:r>
                          <a:rPr lang="en-US" i="1" baseline="30000">
                            <a:latin typeface="Cambria Math"/>
                          </a:rPr>
                          <m:t>3</m:t>
                        </m:r>
                        <m:r>
                          <a:rPr lang="en-US" i="1">
                            <a:latin typeface="Cambria Math"/>
                          </a:rPr>
                          <m:t>𝑟</m:t>
                        </m:r>
                        <m:r>
                          <a:rPr lang="en-US" i="1">
                            <a:latin typeface="Cambria Math"/>
                          </a:rPr>
                          <m:t>[</m:t>
                        </m:r>
                        <m:r>
                          <a:rPr lang="en-US" i="1">
                            <a:latin typeface="Cambria Math"/>
                          </a:rPr>
                          <m:t>𝑉</m:t>
                        </m:r>
                        <m:d>
                          <m:dPr>
                            <m:ctrlPr>
                              <a:rPr lang="en-US" i="1">
                                <a:latin typeface="Cambria Math" panose="02040503050406030204" pitchFamily="18" charset="0"/>
                              </a:rPr>
                            </m:ctrlPr>
                          </m:dPr>
                          <m:e>
                            <m:r>
                              <a:rPr lang="en-US" i="1">
                                <a:latin typeface="Cambria Math"/>
                              </a:rPr>
                              <m:t>1</m:t>
                            </m:r>
                          </m:e>
                        </m:d>
                        <m:d>
                          <m:dPr>
                            <m:ctrlPr>
                              <a:rPr lang="en-US" i="1">
                                <a:latin typeface="Cambria Math" panose="02040503050406030204" pitchFamily="18" charset="0"/>
                              </a:rPr>
                            </m:ctrlPr>
                          </m:dPr>
                          <m:e>
                            <m:r>
                              <a:rPr lang="en-US" i="1">
                                <a:latin typeface="Cambria Math"/>
                              </a:rPr>
                              <m:t>𝑟</m:t>
                            </m:r>
                          </m:e>
                        </m:d>
                        <m:r>
                          <a:rPr lang="en-US" i="1">
                            <a:latin typeface="Cambria Math"/>
                          </a:rPr>
                          <m:t>−</m:t>
                        </m:r>
                        <m:r>
                          <a:rPr lang="en-US" i="1">
                            <a:latin typeface="Cambria Math"/>
                          </a:rPr>
                          <m:t>𝑉</m:t>
                        </m:r>
                        <m:r>
                          <a:rPr lang="en-US" i="1">
                            <a:latin typeface="Cambria Math"/>
                          </a:rPr>
                          <m:t>(2)(</m:t>
                        </m:r>
                        <m:r>
                          <a:rPr lang="en-US" i="1">
                            <a:latin typeface="Cambria Math"/>
                          </a:rPr>
                          <m:t>𝑟</m:t>
                        </m:r>
                        <m:r>
                          <a:rPr lang="en-US" i="1">
                            <a:latin typeface="Cambria Math"/>
                          </a:rPr>
                          <m:t>)]</m:t>
                        </m:r>
                      </m:e>
                    </m:nary>
                  </m:oMath>
                </a14:m>
                <a:r>
                  <a:rPr lang="en-US" dirty="0"/>
                  <a:t>n0(r</a:t>
                </a:r>
                <a:r>
                  <a:rPr lang="en-US" dirty="0" smtClean="0"/>
                  <a:t>)</a:t>
                </a:r>
              </a:p>
              <a:p>
                <a:endParaRPr lang="en-US" dirty="0"/>
              </a:p>
              <a:p>
                <a:endParaRPr 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0">
                <a:blip r:embed="rId2"/>
                <a:stretch>
                  <a:fillRect l="-1481" t="-3504" r="-1333"/>
                </a:stretch>
              </a:blipFill>
            </p:spPr>
            <p:txBody>
              <a:bodyPr/>
              <a:lstStyle/>
              <a:p>
                <a:r>
                  <a:rPr lang="en-US">
                    <a:noFill/>
                  </a:rPr>
                  <a:t> </a:t>
                </a:r>
              </a:p>
            </p:txBody>
          </p:sp>
        </mc:Fallback>
      </mc:AlternateContent>
    </p:spTree>
    <p:extLst>
      <p:ext uri="{BB962C8B-B14F-4D97-AF65-F5344CB8AC3E}">
        <p14:creationId xmlns:p14="http://schemas.microsoft.com/office/powerpoint/2010/main" val="2151298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p:txBody>
              <a:bodyPr/>
              <a:lstStyle/>
              <a:p>
                <a:r>
                  <a:rPr lang="en-US" dirty="0" smtClean="0"/>
                  <a:t>Treat the E(2) with the same way, we have:</a:t>
                </a:r>
              </a:p>
              <a:p>
                <a:r>
                  <a:rPr lang="en-US" dirty="0" smtClean="0"/>
                  <a:t>E(2) &lt; E(1) + </a:t>
                </a:r>
                <a14:m>
                  <m:oMath xmlns:m="http://schemas.openxmlformats.org/officeDocument/2006/math">
                    <m:nary>
                      <m:naryPr>
                        <m:limLoc m:val="undOvr"/>
                        <m:subHide m:val="on"/>
                        <m:supHide m:val="on"/>
                        <m:ctrlPr>
                          <a:rPr lang="en-US" i="1">
                            <a:latin typeface="Cambria Math" panose="02040503050406030204" pitchFamily="18" charset="0"/>
                          </a:rPr>
                        </m:ctrlPr>
                      </m:naryPr>
                      <m:sub/>
                      <m:sup/>
                      <m:e>
                        <m:r>
                          <a:rPr lang="en-US" i="1">
                            <a:latin typeface="Cambria Math"/>
                          </a:rPr>
                          <m:t>𝑑</m:t>
                        </m:r>
                        <m:r>
                          <a:rPr lang="en-US" i="1" baseline="30000">
                            <a:latin typeface="Cambria Math"/>
                          </a:rPr>
                          <m:t>3</m:t>
                        </m:r>
                        <m:r>
                          <a:rPr lang="en-US" i="1">
                            <a:latin typeface="Cambria Math"/>
                          </a:rPr>
                          <m:t>𝑟</m:t>
                        </m:r>
                        <m:r>
                          <a:rPr lang="en-US" i="1">
                            <a:latin typeface="Cambria Math"/>
                          </a:rPr>
                          <m:t>[</m:t>
                        </m:r>
                        <m:r>
                          <a:rPr lang="en-US" i="1">
                            <a:latin typeface="Cambria Math"/>
                          </a:rPr>
                          <m:t>𝑉</m:t>
                        </m:r>
                        <m:d>
                          <m:dPr>
                            <m:ctrlPr>
                              <a:rPr lang="en-US" i="1">
                                <a:latin typeface="Cambria Math" panose="02040503050406030204" pitchFamily="18" charset="0"/>
                              </a:rPr>
                            </m:ctrlPr>
                          </m:dPr>
                          <m:e>
                            <m:r>
                              <a:rPr lang="en-US" b="0" i="1" smtClean="0">
                                <a:latin typeface="Cambria Math"/>
                              </a:rPr>
                              <m:t>2</m:t>
                            </m:r>
                          </m:e>
                        </m:d>
                        <m:d>
                          <m:dPr>
                            <m:ctrlPr>
                              <a:rPr lang="en-US" i="1">
                                <a:latin typeface="Cambria Math" panose="02040503050406030204" pitchFamily="18" charset="0"/>
                              </a:rPr>
                            </m:ctrlPr>
                          </m:dPr>
                          <m:e>
                            <m:r>
                              <a:rPr lang="en-US" i="1">
                                <a:latin typeface="Cambria Math"/>
                              </a:rPr>
                              <m:t>𝑟</m:t>
                            </m:r>
                          </m:e>
                        </m:d>
                        <m:r>
                          <a:rPr lang="en-US" i="1">
                            <a:latin typeface="Cambria Math"/>
                          </a:rPr>
                          <m:t>−</m:t>
                        </m:r>
                        <m:r>
                          <a:rPr lang="en-US" i="1">
                            <a:latin typeface="Cambria Math"/>
                          </a:rPr>
                          <m:t>𝑉</m:t>
                        </m:r>
                        <m:r>
                          <a:rPr lang="en-US" i="1">
                            <a:latin typeface="Cambria Math"/>
                          </a:rPr>
                          <m:t>(1)(</m:t>
                        </m:r>
                        <m:r>
                          <a:rPr lang="en-US" i="1">
                            <a:latin typeface="Cambria Math"/>
                          </a:rPr>
                          <m:t>𝑟</m:t>
                        </m:r>
                        <m:r>
                          <a:rPr lang="en-US" i="1">
                            <a:latin typeface="Cambria Math"/>
                          </a:rPr>
                          <m:t>)]</m:t>
                        </m:r>
                      </m:e>
                    </m:nary>
                  </m:oMath>
                </a14:m>
                <a:r>
                  <a:rPr lang="en-US" dirty="0"/>
                  <a:t>n0(r</a:t>
                </a:r>
                <a:r>
                  <a:rPr lang="en-US" dirty="0" smtClean="0"/>
                  <a:t>),</a:t>
                </a:r>
              </a:p>
              <a:p>
                <a:r>
                  <a:rPr lang="en-US" dirty="0" smtClean="0"/>
                  <a:t>If we add together, we have E(1) + E(2) &lt; E(1) + E(2)!</a:t>
                </a:r>
              </a:p>
              <a:p>
                <a:r>
                  <a:rPr lang="en-US" dirty="0" smtClean="0"/>
                  <a:t>Therefore, there can’t be two different external potentials differing by more than a constant which give rise to the same non-degenerate ground state charge density.</a:t>
                </a:r>
                <a:endParaRPr lang="en-US" dirty="0"/>
              </a:p>
              <a:p>
                <a:endParaRPr lang="en-US" dirty="0"/>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blipFill rotWithShape="1">
                <a:blip r:embed="rId2"/>
                <a:stretch>
                  <a:fillRect l="-1630" t="-1752" r="-2741" b="-1078"/>
                </a:stretch>
              </a:blipFill>
            </p:spPr>
            <p:txBody>
              <a:bodyPr/>
              <a:lstStyle/>
              <a:p>
                <a:r>
                  <a:rPr lang="en-US">
                    <a:noFill/>
                  </a:rPr>
                  <a:t> </a:t>
                </a:r>
              </a:p>
            </p:txBody>
          </p:sp>
        </mc:Fallback>
      </mc:AlternateContent>
    </p:spTree>
    <p:extLst>
      <p:ext uri="{BB962C8B-B14F-4D97-AF65-F5344CB8AC3E}">
        <p14:creationId xmlns:p14="http://schemas.microsoft.com/office/powerpoint/2010/main" val="56124759"/>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24292</TotalTime>
  <Words>2368</Words>
  <Application>Microsoft Office PowerPoint</Application>
  <PresentationFormat>On-screen Show (4:3)</PresentationFormat>
  <Paragraphs>126</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宋体</vt:lpstr>
      <vt:lpstr>Arial</vt:lpstr>
      <vt:lpstr>Calibri</vt:lpstr>
      <vt:lpstr>Cambria Math</vt:lpstr>
      <vt:lpstr>Office 主题​​</vt:lpstr>
      <vt:lpstr>Computational Physics (Lecture 22) </vt:lpstr>
      <vt:lpstr>The Hohenberg-Kohn Theorems</vt:lpstr>
      <vt:lpstr>PowerPoint Presentation</vt:lpstr>
      <vt:lpstr>PowerPoint Presentation</vt:lpstr>
      <vt:lpstr>PowerPoint Presentation</vt:lpstr>
      <vt:lpstr>PowerPoint Presentation</vt:lpstr>
      <vt:lpstr>Proof of Theorem I: density as a basic variable</vt:lpstr>
      <vt:lpstr>PowerPoint Presentation</vt:lpstr>
      <vt:lpstr>PowerPoint Presentation</vt:lpstr>
      <vt:lpstr>PowerPoint Presentation</vt:lpstr>
      <vt:lpstr>PowerPoint Presentation</vt:lpstr>
      <vt:lpstr>PowerPoint Presentation</vt:lpstr>
      <vt:lpstr>Proof of Theorem II</vt:lpstr>
      <vt:lpstr>PowerPoint Presentation</vt:lpstr>
      <vt:lpstr>PowerPoint Presentation</vt:lpstr>
      <vt:lpstr>PowerPoint Presentation</vt:lpstr>
      <vt:lpstr>PowerPoint Presentation</vt:lpstr>
      <vt:lpstr>Constrained search formulation of density functional theory</vt:lpstr>
      <vt:lpstr>PowerPoint Presentation</vt:lpstr>
      <vt:lpstr>PowerPoint Presentation</vt:lpstr>
      <vt:lpstr>PowerPoint Presentation</vt:lpstr>
      <vt:lpstr>PowerPoint Presentation</vt:lpstr>
      <vt:lpstr>PowerPoint Presentation</vt:lpstr>
      <vt:lpstr>Extensions of Hohenberg-Kohn theorems</vt:lpstr>
      <vt:lpstr>PowerPoint Presentation</vt:lpstr>
      <vt:lpstr>PowerPoint Presentation</vt:lpstr>
      <vt:lpstr>PowerPoint Presentation</vt:lpstr>
      <vt:lpstr>PowerPoint Presentation</vt:lpstr>
      <vt:lpstr>Mermin finite temperature and ensemble density functional theory</vt:lpstr>
      <vt:lpstr>PowerPoint Presentation</vt:lpstr>
      <vt:lpstr>PowerPoint Presentation</vt:lpstr>
      <vt:lpstr>PowerPoint Presentation</vt:lpstr>
      <vt:lpstr>Current functionals</vt:lpstr>
      <vt:lpstr>Time dependent density functional theory</vt:lpstr>
      <vt:lpstr>PowerPoint Presentation</vt:lpstr>
      <vt:lpstr>Electric fields and polarization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 </cp:lastModifiedBy>
  <cp:revision>457</cp:revision>
  <dcterms:created xsi:type="dcterms:W3CDTF">2014-01-05T10:31:17Z</dcterms:created>
  <dcterms:modified xsi:type="dcterms:W3CDTF">2022-11-22T06:20:30Z</dcterms:modified>
</cp:coreProperties>
</file>